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1" r:id="rId20"/>
    <p:sldId id="280" r:id="rId21"/>
    <p:sldId id="274" r:id="rId22"/>
    <p:sldId id="275" r:id="rId23"/>
    <p:sldId id="277" r:id="rId24"/>
    <p:sldId id="282" r:id="rId25"/>
    <p:sldId id="283" r:id="rId26"/>
    <p:sldId id="285" r:id="rId27"/>
    <p:sldId id="284" r:id="rId28"/>
    <p:sldId id="265" r:id="rId29"/>
    <p:sldId id="395" r:id="rId30"/>
    <p:sldId id="267" r:id="rId31"/>
    <p:sldId id="290" r:id="rId32"/>
    <p:sldId id="291" r:id="rId33"/>
    <p:sldId id="292" r:id="rId34"/>
    <p:sldId id="393" r:id="rId35"/>
    <p:sldId id="394" r:id="rId36"/>
    <p:sldId id="396" r:id="rId37"/>
    <p:sldId id="398" r:id="rId38"/>
    <p:sldId id="289" r:id="rId39"/>
    <p:sldId id="287" r:id="rId40"/>
    <p:sldId id="405" r:id="rId41"/>
    <p:sldId id="397" r:id="rId42"/>
    <p:sldId id="399" r:id="rId43"/>
    <p:sldId id="400" r:id="rId44"/>
    <p:sldId id="401" r:id="rId45"/>
    <p:sldId id="404" r:id="rId46"/>
    <p:sldId id="402" r:id="rId47"/>
    <p:sldId id="4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4669" autoAdjust="0"/>
  </p:normalViewPr>
  <p:slideViewPr>
    <p:cSldViewPr snapToGrid="0">
      <p:cViewPr varScale="1">
        <p:scale>
          <a:sx n="114" d="100"/>
          <a:sy n="114" d="100"/>
        </p:scale>
        <p:origin x="11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30/01/2024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1010293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82171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290F-E0D5-C8C5-12F0-09B51033F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ECD0-8E53-F0CF-BEC0-DD7B6B162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E8FD3-3AB9-EE2A-1FCA-B73DC835FB47}"/>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11FC2EA6-89B3-3D42-DF7D-42CB518FBC5C}"/>
              </a:ext>
            </a:extLst>
          </p:cNvPr>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2626350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345-7E91-77FE-9197-53232FC5E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3601C-43A2-A6B9-E888-8098B706F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758EC-9C2A-5E0B-EC62-2A02839271B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5BB0AF41-181E-05A7-E073-D08E9A3082DB}"/>
              </a:ext>
            </a:extLst>
          </p:cNvPr>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17140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3903-7D18-6BD9-8E53-79E4BF5EF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FC42F-690D-B2D7-7FC9-A10EF92B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48C0E-26DC-87A1-72D4-7D7E45DBEA2F}"/>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BF35FC7-0A10-8E04-0B79-54752B92DEDC}"/>
              </a:ext>
            </a:extLst>
          </p:cNvPr>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33728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8884-7ADD-DBC7-B350-C09278DF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DDB8-7F15-D492-471C-88B537E84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2E5DD-70CC-D286-D1E2-9DC6C048E040}"/>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A8C55378-102A-C9E4-C484-869023C38904}"/>
              </a:ext>
            </a:extLst>
          </p:cNvPr>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22119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D667-B35D-6CBB-3622-4D3256CC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6AEB-122F-FD47-9C0E-B3212E061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09BA5-E836-BBEE-2AF3-430D720A9442}"/>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0ABF371C-CDE0-CDF2-C0C1-C317792AADE5}"/>
              </a:ext>
            </a:extLst>
          </p:cNvPr>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311336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186-9461-2346-CAA0-51B4A181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467F3-563E-48F5-EF54-5D1B68F6D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57A-DA96-0C67-B460-A3AEE23F8D91}"/>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5E6C819-7AC6-8714-3926-7A7189BEC3D4}"/>
              </a:ext>
            </a:extLst>
          </p:cNvPr>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28109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D162-6DE4-C594-A1D9-43E680A91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618D1-FA34-850D-D737-00CE92CCB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D2DA9-693C-31FB-F555-69264F1F179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9160BCB5-D64C-C8D4-4D7C-BD62331D017B}"/>
              </a:ext>
            </a:extLst>
          </p:cNvPr>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79725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7036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6003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image" Target="../media/image59.svg"/><Relationship Id="rId12" Type="http://schemas.openxmlformats.org/officeDocument/2006/relationships/image" Target="../media/image77.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76.png"/><Relationship Id="rId5" Type="http://schemas.openxmlformats.org/officeDocument/2006/relationships/image" Target="../media/image72.svg"/><Relationship Id="rId10" Type="http://schemas.openxmlformats.org/officeDocument/2006/relationships/image" Target="../media/image75.sv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image" Target="../media/image79.svg"/></Relationships>
</file>

<file path=ppt/slides/_rels/slide3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xml"/><Relationship Id="rId5" Type="http://schemas.openxmlformats.org/officeDocument/2006/relationships/hyperlink" Target="mailto:michele.atzeni@phd.unipd.it" TargetMode="External"/><Relationship Id="rId4" Type="http://schemas.openxmlformats.org/officeDocument/2006/relationships/hyperlink" Target="mailto:luca.cossu@phd.unipd.i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320395" y="1671241"/>
            <a:ext cx="2086711" cy="307777"/>
          </a:xfrm>
          <a:prstGeom prst="rect">
            <a:avLst/>
          </a:prstGeom>
          <a:noFill/>
        </p:spPr>
        <p:txBody>
          <a:bodyPr wrap="square" rtlCol="0">
            <a:spAutoFit/>
          </a:bodyPr>
          <a:lstStyle/>
          <a:p>
            <a:r>
              <a:rPr lang="en-US" sz="1400" dirty="0">
                <a:latin typeface="Palatino Linotype" panose="02040502050505030304" pitchFamily="18" charset="0"/>
              </a:rPr>
              <a:t>ECG sensor</a:t>
            </a:r>
          </a:p>
        </p:txBody>
      </p:sp>
      <p:sp>
        <p:nvSpPr>
          <p:cNvPr id="16" name="CasellaDiTesto 15"/>
          <p:cNvSpPr txBox="1"/>
          <p:nvPr/>
        </p:nvSpPr>
        <p:spPr>
          <a:xfrm>
            <a:off x="10607958" y="1688586"/>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564603"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642755" y="2013709"/>
            <a:ext cx="1175410" cy="594235"/>
          </a:xfrm>
          <a:prstGeom prst="rect">
            <a:avLst/>
          </a:prstGeom>
        </p:spPr>
      </p:pic>
      <p:sp>
        <p:nvSpPr>
          <p:cNvPr id="19" name="CasellaDiTesto 18"/>
          <p:cNvSpPr txBox="1"/>
          <p:nvPr/>
        </p:nvSpPr>
        <p:spPr>
          <a:xfrm>
            <a:off x="9599399" y="1284563"/>
            <a:ext cx="2086711" cy="369332"/>
          </a:xfrm>
          <a:prstGeom prst="rect">
            <a:avLst/>
          </a:prstGeom>
          <a:noFill/>
        </p:spPr>
        <p:txBody>
          <a:bodyPr wrap="square" rtlCol="0">
            <a:spAutoFit/>
          </a:bodyPr>
          <a:lstStyle/>
          <a:p>
            <a:r>
              <a:rPr lang="en-US" b="1" dirty="0">
                <a:latin typeface="Palatino Linotype" panose="02040502050505030304" pitchFamily="18" charset="0"/>
              </a:rPr>
              <a:t>Contact sensors</a:t>
            </a:r>
          </a:p>
        </p:txBody>
      </p:sp>
      <p:sp>
        <p:nvSpPr>
          <p:cNvPr id="20" name="CasellaDiTesto 19"/>
          <p:cNvSpPr txBox="1"/>
          <p:nvPr/>
        </p:nvSpPr>
        <p:spPr>
          <a:xfrm>
            <a:off x="9404708" y="2830772"/>
            <a:ext cx="2476091" cy="369332"/>
          </a:xfrm>
          <a:prstGeom prst="rect">
            <a:avLst/>
          </a:prstGeom>
          <a:noFill/>
        </p:spPr>
        <p:txBody>
          <a:bodyPr wrap="square" rtlCol="0">
            <a:spAutoFit/>
          </a:bodyPr>
          <a:lstStyle/>
          <a:p>
            <a:r>
              <a:rPr lang="en-US" b="1" dirty="0">
                <a:latin typeface="Palatino Linotype" panose="02040502050505030304" pitchFamily="18" charset="0"/>
              </a:rPr>
              <a:t>Peripheral sensors</a:t>
            </a:r>
          </a:p>
        </p:txBody>
      </p:sp>
      <p:sp>
        <p:nvSpPr>
          <p:cNvPr id="21" name="CasellaDiTesto 20"/>
          <p:cNvSpPr txBox="1"/>
          <p:nvPr/>
        </p:nvSpPr>
        <p:spPr>
          <a:xfrm>
            <a:off x="9044194" y="3200104"/>
            <a:ext cx="1491792" cy="307777"/>
          </a:xfrm>
          <a:prstGeom prst="rect">
            <a:avLst/>
          </a:prstGeom>
          <a:noFill/>
        </p:spPr>
        <p:txBody>
          <a:bodyPr wrap="square" rtlCol="0">
            <a:spAutoFit/>
          </a:bodyPr>
          <a:lstStyle/>
          <a:p>
            <a:pPr algn="ctr"/>
            <a:r>
              <a:rPr lang="en-US" sz="1400" dirty="0">
                <a:latin typeface="Palatino Linotype" panose="02040502050505030304" pitchFamily="18" charset="0"/>
              </a:rPr>
              <a:t>Step counter</a:t>
            </a:r>
          </a:p>
        </p:txBody>
      </p:sp>
      <p:sp>
        <p:nvSpPr>
          <p:cNvPr id="23" name="CasellaDiTesto 22"/>
          <p:cNvSpPr txBox="1"/>
          <p:nvPr/>
        </p:nvSpPr>
        <p:spPr>
          <a:xfrm>
            <a:off x="10280231" y="3206391"/>
            <a:ext cx="2086711" cy="523220"/>
          </a:xfrm>
          <a:prstGeom prst="rect">
            <a:avLst/>
          </a:prstGeom>
          <a:noFill/>
        </p:spPr>
        <p:txBody>
          <a:bodyPr wrap="square" rtlCol="0">
            <a:spAutoFit/>
          </a:bodyPr>
          <a:lstStyle/>
          <a:p>
            <a:pPr algn="ctr"/>
            <a:r>
              <a:rPr lang="it-IT" sz="1400" dirty="0" err="1">
                <a:latin typeface="Palatino Linotype" panose="02040502050505030304" pitchFamily="18" charset="0"/>
              </a:rPr>
              <a:t>Microphone</a:t>
            </a:r>
            <a:r>
              <a:rPr lang="it-IT" sz="1400" dirty="0">
                <a:latin typeface="Palatino Linotype" panose="02040502050505030304" pitchFamily="18" charset="0"/>
              </a:rPr>
              <a:t> and camera</a:t>
            </a:r>
            <a:endParaRPr lang="en-GB" sz="1400" dirty="0">
              <a:latin typeface="Palatino Linotype" panose="02040502050505030304" pitchFamily="18"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839298"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components of </a:t>
            </a:r>
            <a:r>
              <a:rPr lang="en-US" dirty="0" err="1"/>
              <a:t>IoT</a:t>
            </a:r>
            <a:r>
              <a:rPr lang="en-US" dirty="0"/>
              <a:t> wearable sensors:</a:t>
            </a:r>
          </a:p>
          <a:p>
            <a:pPr lvl="1"/>
            <a:r>
              <a:rPr lang="en-US" sz="2200" dirty="0"/>
              <a:t>Miniaturized </a:t>
            </a:r>
            <a:r>
              <a:rPr lang="en-US" sz="2200" b="1" dirty="0"/>
              <a:t>sensor hardware</a:t>
            </a:r>
          </a:p>
          <a:p>
            <a:pPr lvl="1"/>
            <a:r>
              <a:rPr lang="en-US" sz="2200" b="1" dirty="0"/>
              <a:t>Embedded processor </a:t>
            </a:r>
            <a:r>
              <a:rPr lang="en-US" sz="2200" dirty="0"/>
              <a:t>with storage capabilities, power management and communication circuits</a:t>
            </a:r>
          </a:p>
          <a:p>
            <a:r>
              <a:rPr lang="en-US" dirty="0"/>
              <a:t>Typically limited computing power and storage capabilities. </a:t>
            </a:r>
          </a:p>
          <a:p>
            <a:pPr lvl="1"/>
            <a:endParaRPr lang="en-US" dirty="0"/>
          </a:p>
          <a:p>
            <a:pPr lvl="1"/>
            <a:endParaRPr lang="en-US" dirty="0"/>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250806"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Palatino Linotype" panose="02040502050505030304" pitchFamily="18"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Gateway </a:t>
            </a:r>
            <a:r>
              <a:rPr lang="it-IT" sz="2400" dirty="0" err="1">
                <a:latin typeface="Palatino Linotype" panose="02040502050505030304" pitchFamily="18" charset="0"/>
              </a:rPr>
              <a:t>device</a:t>
            </a:r>
            <a:endParaRPr lang="en-GB" sz="2400" dirty="0">
              <a:latin typeface="Palatino Linotype" panose="02040502050505030304" pitchFamily="18"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Palatino Linotype" panose="02040502050505030304" pitchFamily="18" charset="0"/>
              </a:rPr>
              <a:t>Cloud</a:t>
            </a:r>
            <a:r>
              <a:rPr lang="it-IT" sz="2400" dirty="0">
                <a:latin typeface="Palatino Linotype" panose="02040502050505030304" pitchFamily="18" charset="0"/>
              </a:rPr>
              <a:t> server</a:t>
            </a:r>
            <a:endParaRPr lang="en-GB" sz="2400" dirty="0">
              <a:latin typeface="Palatino Linotype" panose="02040502050505030304" pitchFamily="18"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Bluetooth</a:t>
            </a:r>
            <a:endParaRPr lang="en-GB" sz="2400" dirty="0">
              <a:latin typeface="Palatino Linotype" panose="02040502050505030304" pitchFamily="18"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Palatino Linotype" panose="02040502050505030304" pitchFamily="18" charset="0"/>
              </a:rPr>
              <a:t>WiFi</a:t>
            </a:r>
            <a:endParaRPr lang="it-IT" sz="2400" dirty="0">
              <a:latin typeface="Palatino Linotype" panose="02040502050505030304" pitchFamily="18" charset="0"/>
            </a:endParaRPr>
          </a:p>
          <a:p>
            <a:pPr algn="ctr"/>
            <a:r>
              <a:rPr lang="it-IT" sz="2400" dirty="0">
                <a:latin typeface="Palatino Linotype" panose="02040502050505030304" pitchFamily="18" charset="0"/>
              </a:rPr>
              <a:t>GSM</a:t>
            </a:r>
            <a:endParaRPr lang="en-GB" sz="2400" dirty="0">
              <a:latin typeface="Palatino Linotype" panose="02040502050505030304" pitchFamily="18"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Palatino" pitchFamily="2" charset="77"/>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152384" y="3523900"/>
            <a:ext cx="1855177" cy="369332"/>
          </a:xfrm>
          <a:prstGeom prst="rect">
            <a:avLst/>
          </a:prstGeom>
          <a:noFill/>
        </p:spPr>
        <p:txBody>
          <a:bodyPr wrap="square" rtlCol="0">
            <a:spAutoFit/>
          </a:bodyPr>
          <a:lstStyle/>
          <a:p>
            <a:pPr algn="ctr"/>
            <a:r>
              <a:rPr lang="en-US" dirty="0">
                <a:latin typeface="Palatino Linotype" panose="02040502050505030304" pitchFamily="18" charset="0"/>
              </a:rPr>
              <a:t>Mobile app</a:t>
            </a:r>
          </a:p>
        </p:txBody>
      </p:sp>
      <p:sp>
        <p:nvSpPr>
          <p:cNvPr id="7" name="CasellaDiTesto 6"/>
          <p:cNvSpPr txBox="1"/>
          <p:nvPr/>
        </p:nvSpPr>
        <p:spPr>
          <a:xfrm>
            <a:off x="5546846" y="3490095"/>
            <a:ext cx="1855177" cy="369332"/>
          </a:xfrm>
          <a:prstGeom prst="rect">
            <a:avLst/>
          </a:prstGeom>
          <a:noFill/>
        </p:spPr>
        <p:txBody>
          <a:bodyPr wrap="square" rtlCol="0">
            <a:spAutoFit/>
          </a:bodyPr>
          <a:lstStyle/>
          <a:p>
            <a:r>
              <a:rPr lang="en-US" dirty="0">
                <a:latin typeface="Palatino Linotype" panose="02040502050505030304" pitchFamily="18" charset="0"/>
              </a:rPr>
              <a:t>Desktop app</a:t>
            </a:r>
          </a:p>
        </p:txBody>
      </p:sp>
      <p:sp>
        <p:nvSpPr>
          <p:cNvPr id="8" name="CasellaDiTesto 7"/>
          <p:cNvSpPr txBox="1"/>
          <p:nvPr/>
        </p:nvSpPr>
        <p:spPr>
          <a:xfrm>
            <a:off x="9219867" y="3490095"/>
            <a:ext cx="1855177" cy="369332"/>
          </a:xfrm>
          <a:prstGeom prst="rect">
            <a:avLst/>
          </a:prstGeom>
          <a:noFill/>
        </p:spPr>
        <p:txBody>
          <a:bodyPr wrap="square" rtlCol="0">
            <a:spAutoFit/>
          </a:bodyPr>
          <a:lstStyle/>
          <a:p>
            <a:pPr algn="ctr"/>
            <a:r>
              <a:rPr lang="en-US" dirty="0">
                <a:latin typeface="Palatino Linotype" panose="02040502050505030304" pitchFamily="18" charset="0"/>
              </a:rPr>
              <a:t>Web app</a:t>
            </a:r>
          </a:p>
        </p:txBody>
      </p:sp>
      <p:sp>
        <p:nvSpPr>
          <p:cNvPr id="9" name="CasellaDiTesto 8"/>
          <p:cNvSpPr txBox="1"/>
          <p:nvPr/>
        </p:nvSpPr>
        <p:spPr>
          <a:xfrm>
            <a:off x="4870727" y="5951709"/>
            <a:ext cx="3207414" cy="646331"/>
          </a:xfrm>
          <a:prstGeom prst="rect">
            <a:avLst/>
          </a:prstGeom>
          <a:noFill/>
        </p:spPr>
        <p:txBody>
          <a:bodyPr wrap="square" rtlCol="0">
            <a:spAutoFit/>
          </a:bodyPr>
          <a:lstStyle/>
          <a:p>
            <a:r>
              <a:rPr lang="en-US" dirty="0">
                <a:latin typeface="Palatino Linotype" panose="02040502050505030304" pitchFamily="18" charset="0"/>
              </a:rPr>
              <a:t>App installed in a computer. It can work offline. </a:t>
            </a:r>
          </a:p>
        </p:txBody>
      </p:sp>
      <p:sp>
        <p:nvSpPr>
          <p:cNvPr id="10" name="CasellaDiTesto 9"/>
          <p:cNvSpPr txBox="1"/>
          <p:nvPr/>
        </p:nvSpPr>
        <p:spPr>
          <a:xfrm>
            <a:off x="8727971" y="5803870"/>
            <a:ext cx="3317491" cy="923330"/>
          </a:xfrm>
          <a:prstGeom prst="rect">
            <a:avLst/>
          </a:prstGeom>
          <a:noFill/>
        </p:spPr>
        <p:txBody>
          <a:bodyPr wrap="square" rtlCol="0">
            <a:spAutoFit/>
          </a:bodyPr>
          <a:lstStyle/>
          <a:p>
            <a:r>
              <a:rPr lang="en-US" dirty="0">
                <a:latin typeface="Palatino Linotype" panose="02040502050505030304" pitchFamily="18" charset="0"/>
              </a:rPr>
              <a:t>App that runs on the browser.</a:t>
            </a:r>
          </a:p>
          <a:p>
            <a:r>
              <a:rPr lang="en-US" dirty="0">
                <a:latin typeface="Palatino Linotype" panose="02040502050505030304" pitchFamily="18"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Palatino Linotype" panose="02040502050505030304" pitchFamily="18"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730" y="3949396"/>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74"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it-IT" dirty="0"/>
          </a:p>
        </p:txBody>
      </p:sp>
      <p:sp>
        <p:nvSpPr>
          <p:cNvPr id="3" name="Segnaposto contenuto 2"/>
          <p:cNvSpPr txBox="1">
            <a:spLocks/>
          </p:cNvSpPr>
          <p:nvPr/>
        </p:nvSpPr>
        <p:spPr>
          <a:xfrm>
            <a:off x="428172" y="1361166"/>
            <a:ext cx="11368314" cy="5420633"/>
          </a:xfrm>
          <a:prstGeom prst="rect">
            <a:avLst/>
          </a:prstGeom>
        </p:spPr>
        <p:txBody>
          <a:bodyP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Chronic diseases</a:t>
            </a:r>
            <a:r>
              <a:rPr lang="en-US" sz="2200" dirty="0"/>
              <a:t>: </a:t>
            </a:r>
          </a:p>
          <a:p>
            <a:pPr lvl="1"/>
            <a:r>
              <a:rPr lang="en-GB" sz="1800" dirty="0"/>
              <a:t>Conditions that last 1 year or more and require ongoing medical attention or limit daily activities</a:t>
            </a:r>
          </a:p>
          <a:p>
            <a:pPr lvl="1"/>
            <a:r>
              <a:rPr lang="en-GB" sz="1800" dirty="0"/>
              <a:t>About </a:t>
            </a:r>
            <a:r>
              <a:rPr lang="en-US" sz="1800" dirty="0"/>
              <a:t>70-80% of the entire healthcare expenditure</a:t>
            </a:r>
          </a:p>
          <a:p>
            <a:r>
              <a:rPr lang="en-US" sz="2200" b="1" dirty="0"/>
              <a:t>Telemonitoring</a:t>
            </a:r>
            <a:r>
              <a:rPr lang="en-US" sz="2200" dirty="0"/>
              <a:t>: patient’s data collected by sensors are transmitted to the doctor that review the data</a:t>
            </a:r>
          </a:p>
          <a:p>
            <a:r>
              <a:rPr lang="en-US" sz="2200" b="1" dirty="0"/>
              <a:t>Telemedicine</a:t>
            </a:r>
            <a:r>
              <a:rPr lang="en-US" sz="2200" dirty="0"/>
              <a:t>: if necessary, the doctor makes decisions regarding the patient’s health state and provides feedback to the patient </a:t>
            </a:r>
          </a:p>
          <a:p>
            <a:r>
              <a:rPr lang="en-GB" sz="2200" dirty="0"/>
              <a:t>Affordable, clinical-grade sensing for home use are required</a:t>
            </a:r>
          </a:p>
          <a:p>
            <a:r>
              <a:rPr lang="it-IT" sz="2200" dirty="0" err="1"/>
              <a:t>Telemonitoring</a:t>
            </a:r>
            <a:r>
              <a:rPr lang="it-IT" sz="2200" dirty="0"/>
              <a:t> and telemedicine can </a:t>
            </a:r>
            <a:r>
              <a:rPr lang="en-US" sz="2200" dirty="0"/>
              <a:t>greatly improve chronic disease management</a:t>
            </a:r>
          </a:p>
          <a:p>
            <a:pPr lvl="1"/>
            <a:r>
              <a:rPr lang="en-GB" dirty="0"/>
              <a:t>Reduce visits and their duration </a:t>
            </a:r>
          </a:p>
          <a:p>
            <a:pPr lvl="1"/>
            <a:r>
              <a:rPr lang="en-GB" dirty="0"/>
              <a:t>Early detection and reaction to adverse health events</a:t>
            </a:r>
          </a:p>
          <a:p>
            <a:pPr lvl="1"/>
            <a:r>
              <a:rPr lang="en-GB" dirty="0"/>
              <a:t>Notify caregivers about health changes that may go unreported or unnoticed by the patient but that may represent early warning signs of an impending health event</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167902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 &amp; The project</a:t>
            </a:r>
          </a:p>
          <a:p>
            <a:pPr>
              <a:lnSpc>
                <a:spcPct val="150000"/>
              </a:lnSpc>
            </a:pPr>
            <a:r>
              <a:rPr lang="en-GB" dirty="0"/>
              <a:t>Appendix: Data source characteristics</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Through a dedicated telemonitoring application, the doctor can remotely review patients data at any time</a:t>
            </a:r>
          </a:p>
          <a:p>
            <a:r>
              <a:rPr lang="en-US" sz="2200" dirty="0"/>
              <a:t>Continuous data synchronization</a:t>
            </a:r>
          </a:p>
          <a:p>
            <a:r>
              <a:rPr lang="en-US" sz="2200" dirty="0"/>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227162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29347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5" y="3972929"/>
            <a:ext cx="2824381"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6096000" cy="2246769"/>
          </a:xfrm>
          <a:prstGeom prst="rect">
            <a:avLst/>
          </a:prstGeom>
        </p:spPr>
        <p:txBody>
          <a:bodyPr>
            <a:spAutoFit/>
          </a:bodyPr>
          <a:lstStyle/>
          <a:p>
            <a:r>
              <a:rPr lang="en-GB" sz="2000" u="sng" dirty="0">
                <a:latin typeface="Palatino Linotype" panose="02040502050505030304" pitchFamily="18" charset="0"/>
              </a:rPr>
              <a:t>Baby sleep monitoring sensors</a:t>
            </a:r>
            <a:r>
              <a:rPr lang="en-GB" sz="2000" dirty="0">
                <a:latin typeface="Palatino Linotype" panose="02040502050505030304" pitchFamily="18" charset="0"/>
              </a:rPr>
              <a:t>: </a:t>
            </a:r>
          </a:p>
          <a:p>
            <a:pPr marL="342900" indent="-342900">
              <a:buFont typeface="Arial" panose="020B0604020202020204" pitchFamily="34" charset="0"/>
              <a:buChar char="•"/>
            </a:pPr>
            <a:r>
              <a:rPr lang="en-GB" sz="2000" dirty="0">
                <a:latin typeface="Palatino Linotype" panose="02040502050505030304" pitchFamily="18" charset="0"/>
              </a:rPr>
              <a:t>Inertial sensors monitor movement of the chest or stomach area </a:t>
            </a:r>
          </a:p>
          <a:p>
            <a:pPr marL="342900" indent="-342900">
              <a:buFont typeface="Arial" panose="020B0604020202020204" pitchFamily="34" charset="0"/>
              <a:buChar char="•"/>
            </a:pPr>
            <a:r>
              <a:rPr lang="en-GB" sz="2000" dirty="0">
                <a:latin typeface="Palatino Linotype" panose="02040502050505030304" pitchFamily="18" charset="0"/>
              </a:rPr>
              <a:t>Built-in tactile stimulator triggered if no movement is detected for 15–20 seconds </a:t>
            </a:r>
          </a:p>
          <a:p>
            <a:pPr marL="342900" indent="-342900">
              <a:buFont typeface="Arial" panose="020B0604020202020204" pitchFamily="34" charset="0"/>
              <a:buChar char="•"/>
            </a:pPr>
            <a:r>
              <a:rPr lang="en-GB" sz="2000" dirty="0">
                <a:latin typeface="Palatino Linotype" panose="02040502050505030304" pitchFamily="18"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177994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26</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Palatino Linotype" panose="02040502050505030304" pitchFamily="18" charset="0"/>
              </a:rPr>
              <a:t>In </a:t>
            </a:r>
            <a:r>
              <a:rPr lang="it-IT" b="1" dirty="0" err="1">
                <a:solidFill>
                  <a:schemeClr val="tx1"/>
                </a:solidFill>
                <a:latin typeface="Palatino Linotype" panose="02040502050505030304" pitchFamily="18" charset="0"/>
              </a:rPr>
              <a:t>this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course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will</a:t>
            </a:r>
            <a:r>
              <a:rPr lang="it-IT" b="1" dirty="0">
                <a:solidFill>
                  <a:schemeClr val="tx1"/>
                </a:solidFill>
                <a:latin typeface="Palatino Linotype" panose="02040502050505030304" pitchFamily="18" charset="0"/>
              </a:rPr>
              <a:t> go </a:t>
            </a:r>
            <a:r>
              <a:rPr lang="it-IT" b="1" dirty="0" err="1">
                <a:solidFill>
                  <a:schemeClr val="tx1"/>
                </a:solidFill>
                <a:latin typeface="Palatino Linotype" panose="02040502050505030304" pitchFamily="18" charset="0"/>
              </a:rPr>
              <a:t>through</a:t>
            </a:r>
            <a:r>
              <a:rPr lang="it-IT" b="1" dirty="0">
                <a:solidFill>
                  <a:schemeClr val="tx1"/>
                </a:solidFill>
                <a:latin typeface="Palatino Linotype" panose="02040502050505030304" pitchFamily="18" charset="0"/>
              </a:rPr>
              <a:t> the </a:t>
            </a:r>
            <a:r>
              <a:rPr lang="it-IT" b="1" dirty="0" err="1">
                <a:solidFill>
                  <a:schemeClr val="tx1"/>
                </a:solidFill>
                <a:latin typeface="Palatino Linotype" panose="02040502050505030304" pitchFamily="18" charset="0"/>
              </a:rPr>
              <a:t>four</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layers</a:t>
            </a:r>
            <a:r>
              <a:rPr lang="it-IT" b="1" dirty="0">
                <a:solidFill>
                  <a:schemeClr val="tx1"/>
                </a:solidFill>
                <a:latin typeface="Palatino Linotype" panose="02040502050505030304" pitchFamily="18" charset="0"/>
              </a:rPr>
              <a:t> of </a:t>
            </a:r>
            <a:r>
              <a:rPr lang="it-IT" b="1" dirty="0" err="1">
                <a:solidFill>
                  <a:schemeClr val="tx1"/>
                </a:solidFill>
                <a:latin typeface="Palatino Linotype" panose="02040502050505030304" pitchFamily="18" charset="0"/>
              </a:rPr>
              <a:t>wearable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IoT</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systems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starting</a:t>
            </a:r>
            <a:r>
              <a:rPr lang="it-IT" b="1" dirty="0">
                <a:solidFill>
                  <a:schemeClr val="tx1"/>
                </a:solidFill>
                <a:latin typeface="Palatino Linotype" panose="02040502050505030304" pitchFamily="18" charset="0"/>
              </a:rPr>
              <a:t> from the </a:t>
            </a:r>
            <a:r>
              <a:rPr lang="it-IT" b="1" dirty="0" err="1">
                <a:solidFill>
                  <a:schemeClr val="tx1"/>
                </a:solidFill>
                <a:latin typeface="Palatino Linotype" panose="02040502050505030304" pitchFamily="18" charset="0"/>
              </a:rPr>
              <a:t>lowest</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a:t>
            </a:r>
            <a:r>
              <a:rPr lang="it-IT" b="1" dirty="0">
                <a:solidFill>
                  <a:schemeClr val="tx1"/>
                </a:solidFill>
                <a:latin typeface="Palatino Linotype" panose="02040502050505030304" pitchFamily="18" charset="0"/>
              </a:rPr>
              <a:t>.</a:t>
            </a:r>
            <a:endParaRPr lang="en-GB" b="1" dirty="0">
              <a:solidFill>
                <a:schemeClr val="tx1"/>
              </a:solidFill>
              <a:latin typeface="Palatino Linotype" panose="02040502050505030304" pitchFamily="18"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Monday 12:30-14:30, Room 14E (</a:t>
            </a:r>
            <a:r>
              <a:rPr lang="en-GB" dirty="0" err="1"/>
              <a:t>Padiglione</a:t>
            </a:r>
            <a:r>
              <a:rPr lang="en-GB" dirty="0"/>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a:t>
            </a:r>
            <a:r>
              <a:rPr lang="en-GB" dirty="0" err="1"/>
              <a:t>criptography</a:t>
            </a:r>
            <a:endParaRPr lang="en-GB" dirty="0"/>
          </a:p>
          <a:p>
            <a:pPr lvl="1"/>
            <a:r>
              <a:rPr lang="en-GB" dirty="0"/>
              <a:t>Authentication protocols</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42757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93759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2"/>
            <a:endParaRPr lang="en-GB" dirty="0"/>
          </a:p>
          <a:p>
            <a:pPr lvl="2"/>
            <a:endParaRPr lang="en-GB" dirty="0"/>
          </a:p>
          <a:p>
            <a:pPr lvl="2"/>
            <a:endParaRPr lang="en-GB" dirty="0"/>
          </a:p>
          <a:p>
            <a:r>
              <a:rPr lang="en-GB" dirty="0"/>
              <a:t>End of class goals</a:t>
            </a:r>
          </a:p>
          <a:p>
            <a:pPr lvl="1"/>
            <a:r>
              <a:rPr lang="en-GB" dirty="0"/>
              <a:t>Learn how wearable devices communicates to the end-user</a:t>
            </a:r>
          </a:p>
          <a:p>
            <a:pPr lvl="1"/>
            <a:r>
              <a:rPr lang="en-GB" dirty="0"/>
              <a:t>Design digital solutions to enhance healthcare and well-being</a:t>
            </a:r>
          </a:p>
          <a:p>
            <a:pPr lvl="1"/>
            <a:r>
              <a:rPr lang="en-GB" dirty="0"/>
              <a:t>Develop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29</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Palatino Linotype" panose="02040502050505030304" pitchFamily="18" charset="0"/>
              </a:rPr>
              <a:t>Dates of the written test</a:t>
            </a:r>
            <a:endParaRPr lang="en-GB" dirty="0">
              <a:latin typeface="Palatino Linotype" panose="02040502050505030304" pitchFamily="18" charset="0"/>
            </a:endParaRPr>
          </a:p>
          <a:p>
            <a:pPr marL="285750" indent="-285750">
              <a:buClr>
                <a:srgbClr val="00B050"/>
              </a:buClr>
              <a:buFont typeface="Wingdings" panose="05000000000000000000" pitchFamily="2" charset="2"/>
              <a:buChar char="§"/>
            </a:pPr>
            <a:r>
              <a:rPr lang="en-GB" dirty="0">
                <a:latin typeface="Palatino Linotype" panose="02040502050505030304" pitchFamily="18" charset="0"/>
              </a:rPr>
              <a:t>First round: 20 Jun 2024, 14:00 (Room </a:t>
            </a:r>
            <a:r>
              <a:rPr lang="en-GB" dirty="0" err="1">
                <a:latin typeface="Palatino Linotype" panose="02040502050505030304" pitchFamily="18" charset="0"/>
              </a:rPr>
              <a:t>Be+Ve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Second round: 08 Jul 2024, 14:00 (Room </a:t>
            </a:r>
            <a:r>
              <a:rPr lang="en-GB" dirty="0" err="1">
                <a:latin typeface="Palatino Linotype" panose="02040502050505030304" pitchFamily="18" charset="0"/>
              </a:rPr>
              <a:t>Ae+Be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Third round: 03 Sep 2024, 14:00 (Room De)</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3047748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646714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1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 – </a:t>
            </a:r>
            <a:r>
              <a:rPr lang="en-GB" b="1" dirty="0"/>
              <a:t>max 4 groups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 – </a:t>
            </a:r>
            <a:r>
              <a:rPr lang="en-GB" b="1" dirty="0"/>
              <a:t>max 4 groups</a:t>
            </a:r>
            <a:endParaRPr lang="en-GB" dirty="0"/>
          </a:p>
          <a:p>
            <a:pPr lvl="1"/>
            <a:r>
              <a:rPr lang="en-GB" b="1" u="sng" dirty="0"/>
              <a:t>SDG 3: Target 3.4 </a:t>
            </a:r>
            <a:r>
              <a:rPr lang="en-GB" dirty="0"/>
              <a:t>(By 2030, reduce by one third premature mortality from non-communicable diseases through prevention and treatment and promote mental health and well-being) – </a:t>
            </a:r>
            <a:r>
              <a:rPr lang="en-GB" b="1" dirty="0"/>
              <a:t>max 8 groups</a:t>
            </a:r>
            <a:endParaRPr lang="en-GB" dirty="0"/>
          </a:p>
          <a:p>
            <a:pPr lvl="1"/>
            <a:r>
              <a:rPr lang="en-GB" b="1" u="sng" dirty="0"/>
              <a:t>SDG 3: Target 3.5</a:t>
            </a:r>
            <a:r>
              <a:rPr lang="en-GB" dirty="0"/>
              <a:t> (Strengthen the prevention and treatment of substance abuse, including narcotic drug abuse and harmful use of alcohol) – </a:t>
            </a:r>
            <a:r>
              <a:rPr lang="en-GB" b="1" dirty="0"/>
              <a:t>max 8 groups</a:t>
            </a:r>
            <a:endParaRPr lang="en-GB" dirty="0"/>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 </a:t>
            </a:r>
            <a:r>
              <a:rPr lang="en-GB" b="1" dirty="0"/>
              <a:t>max 4 groups</a:t>
            </a:r>
            <a:endParaRPr lang="en-GB" dirty="0"/>
          </a:p>
          <a:p>
            <a:pPr lvl="1"/>
            <a:r>
              <a:rPr lang="en-GB" b="1" u="sng" dirty="0"/>
              <a:t>SDG 8: Target 8.9 </a:t>
            </a:r>
            <a:r>
              <a:rPr lang="en-GB" dirty="0"/>
              <a:t>(By 2030, devise and implement policies to promote sustainable tourism that creates jobs and promotes local culture and products) – </a:t>
            </a:r>
            <a:r>
              <a:rPr lang="en-GB" b="1" dirty="0"/>
              <a:t>max 4 groups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Data source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10000"/>
          </a:bodyPr>
          <a:lstStyle/>
          <a:p>
            <a:endParaRPr lang="en-IT" dirty="0"/>
          </a:p>
          <a:p>
            <a:r>
              <a:rPr lang="en-IT" dirty="0"/>
              <a:t>Data that you will use are collected by me using a Fitbit Versa 2</a:t>
            </a:r>
          </a:p>
          <a:p>
            <a:endParaRPr lang="en-IT" dirty="0"/>
          </a:p>
          <a:p>
            <a:r>
              <a:rPr lang="en-IT" dirty="0"/>
              <a:t>Data are available starting from 09/02 and will be collected up </a:t>
            </a:r>
            <a:r>
              <a:rPr lang="en-IT"/>
              <a:t>to 30/11</a:t>
            </a:r>
            <a:endParaRPr lang="en-US" dirty="0"/>
          </a:p>
          <a:p>
            <a:endParaRPr lang="en-US" dirty="0"/>
          </a:p>
          <a:p>
            <a:r>
              <a:rPr lang="en-US" dirty="0"/>
              <a:t>The following data “types” are included(see mor details in the Appendix)</a:t>
            </a:r>
            <a:r>
              <a:rPr lang="en-IT"/>
              <a:t>:</a:t>
            </a:r>
            <a:endParaRPr lang="en-IT" dirty="0"/>
          </a:p>
          <a:p>
            <a:pPr lvl="1"/>
            <a:r>
              <a:rPr lang="en-IT" dirty="0"/>
              <a:t>Calories</a:t>
            </a:r>
          </a:p>
          <a:p>
            <a:pPr lvl="1"/>
            <a:r>
              <a:rPr lang="en-IT" dirty="0"/>
              <a:t>Distance</a:t>
            </a:r>
          </a:p>
          <a:p>
            <a:pPr lvl="1"/>
            <a:r>
              <a:rPr lang="en-IT" dirty="0"/>
              <a:t>Exercise sessions</a:t>
            </a:r>
          </a:p>
          <a:p>
            <a:pPr lvl="1"/>
            <a:r>
              <a:rPr lang="en-IT" dirty="0"/>
              <a:t>Heart rate</a:t>
            </a:r>
          </a:p>
          <a:p>
            <a:pPr lvl="1"/>
            <a:r>
              <a:rPr lang="en-IT" dirty="0"/>
              <a:t>Resting heart rate (Estimated)</a:t>
            </a:r>
          </a:p>
          <a:p>
            <a:pPr lvl="1"/>
            <a:r>
              <a:rPr lang="en-IT" dirty="0"/>
              <a:t>Sleep</a:t>
            </a:r>
          </a:p>
          <a:p>
            <a:pPr lvl="1"/>
            <a:r>
              <a:rPr lang="en-IT"/>
              <a:t>Steps</a:t>
            </a:r>
            <a:endParaRPr lang="en-US" dirty="0"/>
          </a:p>
          <a:p>
            <a:pPr lvl="1"/>
            <a:endParaRPr lang="en-IT" dirty="0"/>
          </a:p>
          <a:p>
            <a:r>
              <a:rPr lang="en-IT" dirty="0"/>
              <a:t>Your project must use at least 1 type of data</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36</a:t>
            </a:fld>
            <a:endParaRPr lang="en-GB" dirty="0"/>
          </a:p>
        </p:txBody>
      </p:sp>
      <p:pic>
        <p:nvPicPr>
          <p:cNvPr id="9" name="Picture 8">
            <a:extLst>
              <a:ext uri="{FF2B5EF4-FFF2-40B4-BE49-F238E27FC236}">
                <a16:creationId xmlns:a16="http://schemas.microsoft.com/office/drawing/2014/main" id="{7C73BE74-2A1A-858A-D7FE-ED2AFECA5AFE}"/>
              </a:ext>
            </a:extLst>
          </p:cNvPr>
          <p:cNvPicPr>
            <a:picLocks noChangeAspect="1"/>
          </p:cNvPicPr>
          <p:nvPr/>
        </p:nvPicPr>
        <p:blipFill>
          <a:blip r:embed="rId3"/>
          <a:stretch>
            <a:fillRect/>
          </a:stretch>
        </p:blipFill>
        <p:spPr>
          <a:xfrm>
            <a:off x="8729676" y="3757961"/>
            <a:ext cx="2438746" cy="2572988"/>
          </a:xfrm>
          <a:prstGeom prst="rect">
            <a:avLst/>
          </a:prstGeom>
        </p:spPr>
      </p:pic>
    </p:spTree>
    <p:extLst>
      <p:ext uri="{BB962C8B-B14F-4D97-AF65-F5344CB8AC3E}">
        <p14:creationId xmlns:p14="http://schemas.microsoft.com/office/powerpoint/2010/main" val="287737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How to get data - The IMPACT backend</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300260" y="2205415"/>
            <a:ext cx="3084303" cy="554632"/>
          </a:xfrm>
        </p:spPr>
        <p:txBody>
          <a:bodyPr>
            <a:normAutofit/>
          </a:bodyPr>
          <a:lstStyle/>
          <a:p>
            <a:pPr marL="0" indent="0" algn="ctr">
              <a:buNone/>
            </a:pPr>
            <a:r>
              <a:rPr lang="en-IT" sz="1400" dirty="0"/>
              <a:t>Get token (JWT) using credentials</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37</a:t>
            </a:fld>
            <a:endParaRPr lang="en-GB" dirty="0"/>
          </a:p>
        </p:txBody>
      </p:sp>
      <p:pic>
        <p:nvPicPr>
          <p:cNvPr id="6" name="Picture 5" descr="A picture containing text&#10;&#10;Description automatically generated">
            <a:extLst>
              <a:ext uri="{FF2B5EF4-FFF2-40B4-BE49-F238E27FC236}">
                <a16:creationId xmlns:a16="http://schemas.microsoft.com/office/drawing/2014/main" id="{68B4606E-6CE4-3D5F-4F4A-F88148AE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000" y="3138404"/>
            <a:ext cx="2435304" cy="1718017"/>
          </a:xfrm>
          <a:prstGeom prst="rect">
            <a:avLst/>
          </a:prstGeom>
          <a:ln w="38100">
            <a:solidFill>
              <a:srgbClr val="C00000"/>
            </a:solidFill>
          </a:ln>
        </p:spPr>
      </p:pic>
      <p:pic>
        <p:nvPicPr>
          <p:cNvPr id="7" name="Graphic 6" descr="Key outline">
            <a:extLst>
              <a:ext uri="{FF2B5EF4-FFF2-40B4-BE49-F238E27FC236}">
                <a16:creationId xmlns:a16="http://schemas.microsoft.com/office/drawing/2014/main" id="{986DEE35-93E4-0B04-952C-441C7D79C0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5994" y="1971312"/>
            <a:ext cx="714266" cy="714266"/>
          </a:xfrm>
          <a:prstGeom prst="rect">
            <a:avLst/>
          </a:prstGeom>
        </p:spPr>
      </p:pic>
      <p:sp>
        <p:nvSpPr>
          <p:cNvPr id="8" name="Content Placeholder 2">
            <a:extLst>
              <a:ext uri="{FF2B5EF4-FFF2-40B4-BE49-F238E27FC236}">
                <a16:creationId xmlns:a16="http://schemas.microsoft.com/office/drawing/2014/main" id="{D49FCE54-4F42-AAF9-4E62-B5F5431C2580}"/>
              </a:ext>
            </a:extLst>
          </p:cNvPr>
          <p:cNvSpPr txBox="1">
            <a:spLocks/>
          </p:cNvSpPr>
          <p:nvPr/>
        </p:nvSpPr>
        <p:spPr>
          <a:xfrm>
            <a:off x="8733704" y="4998245"/>
            <a:ext cx="3329616" cy="46598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solidFill>
                  <a:srgbClr val="C00000"/>
                </a:solidFill>
              </a:rPr>
              <a:t>https://impact.dei.unipd.it/bwthw/</a:t>
            </a:r>
          </a:p>
        </p:txBody>
      </p:sp>
      <p:grpSp>
        <p:nvGrpSpPr>
          <p:cNvPr id="12" name="Group 11">
            <a:extLst>
              <a:ext uri="{FF2B5EF4-FFF2-40B4-BE49-F238E27FC236}">
                <a16:creationId xmlns:a16="http://schemas.microsoft.com/office/drawing/2014/main" id="{D03EB194-617E-B58E-CE96-0B1F4BE0E372}"/>
              </a:ext>
            </a:extLst>
          </p:cNvPr>
          <p:cNvGrpSpPr/>
          <p:nvPr/>
        </p:nvGrpSpPr>
        <p:grpSpPr>
          <a:xfrm>
            <a:off x="227545" y="2883423"/>
            <a:ext cx="2102029" cy="2102029"/>
            <a:chOff x="0" y="1584963"/>
            <a:chExt cx="2102029" cy="2102029"/>
          </a:xfrm>
        </p:grpSpPr>
        <p:pic>
          <p:nvPicPr>
            <p:cNvPr id="10" name="Graphic 9" descr="Smart Phone outline">
              <a:extLst>
                <a:ext uri="{FF2B5EF4-FFF2-40B4-BE49-F238E27FC236}">
                  <a16:creationId xmlns:a16="http://schemas.microsoft.com/office/drawing/2014/main" id="{CA2DCB31-A77D-BD86-E4B0-289F26710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1584963"/>
              <a:ext cx="2102029" cy="2102029"/>
            </a:xfrm>
            <a:prstGeom prst="rect">
              <a:avLst/>
            </a:prstGeom>
          </p:spPr>
        </p:pic>
        <p:pic>
          <p:nvPicPr>
            <p:cNvPr id="11" name="Picture 10">
              <a:extLst>
                <a:ext uri="{FF2B5EF4-FFF2-40B4-BE49-F238E27FC236}">
                  <a16:creationId xmlns:a16="http://schemas.microsoft.com/office/drawing/2014/main" id="{E43A3C7F-BD6D-E717-036E-1B0293D02D3C}"/>
                </a:ext>
              </a:extLst>
            </p:cNvPr>
            <p:cNvPicPr>
              <a:picLocks noChangeAspect="1"/>
            </p:cNvPicPr>
            <p:nvPr/>
          </p:nvPicPr>
          <p:blipFill>
            <a:blip r:embed="rId8"/>
            <a:stretch>
              <a:fillRect/>
            </a:stretch>
          </p:blipFill>
          <p:spPr>
            <a:xfrm>
              <a:off x="735199" y="2175669"/>
              <a:ext cx="623644" cy="920618"/>
            </a:xfrm>
            <a:prstGeom prst="rect">
              <a:avLst/>
            </a:prstGeom>
          </p:spPr>
        </p:pic>
      </p:grpSp>
      <p:sp>
        <p:nvSpPr>
          <p:cNvPr id="5" name="Content Placeholder 2">
            <a:extLst>
              <a:ext uri="{FF2B5EF4-FFF2-40B4-BE49-F238E27FC236}">
                <a16:creationId xmlns:a16="http://schemas.microsoft.com/office/drawing/2014/main" id="{97D0427E-0CA4-C141-376F-AF9F36ED64FD}"/>
              </a:ext>
            </a:extLst>
          </p:cNvPr>
          <p:cNvSpPr txBox="1">
            <a:spLocks/>
          </p:cNvSpPr>
          <p:nvPr/>
        </p:nvSpPr>
        <p:spPr>
          <a:xfrm>
            <a:off x="339626" y="5019587"/>
            <a:ext cx="186987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Your app</a:t>
            </a:r>
          </a:p>
        </p:txBody>
      </p:sp>
      <p:sp>
        <p:nvSpPr>
          <p:cNvPr id="15" name="Content Placeholder 2">
            <a:extLst>
              <a:ext uri="{FF2B5EF4-FFF2-40B4-BE49-F238E27FC236}">
                <a16:creationId xmlns:a16="http://schemas.microsoft.com/office/drawing/2014/main" id="{C213B210-5478-AFD9-1176-62D107898216}"/>
              </a:ext>
            </a:extLst>
          </p:cNvPr>
          <p:cNvSpPr txBox="1">
            <a:spLocks/>
          </p:cNvSpPr>
          <p:nvPr/>
        </p:nvSpPr>
        <p:spPr>
          <a:xfrm>
            <a:off x="4240759" y="1347068"/>
            <a:ext cx="289009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t>HTTPS requests/responses</a:t>
            </a:r>
          </a:p>
        </p:txBody>
      </p:sp>
      <p:cxnSp>
        <p:nvCxnSpPr>
          <p:cNvPr id="16" name="Straight Arrow Connector 15">
            <a:extLst>
              <a:ext uri="{FF2B5EF4-FFF2-40B4-BE49-F238E27FC236}">
                <a16:creationId xmlns:a16="http://schemas.microsoft.com/office/drawing/2014/main" id="{E7006254-DE4F-A533-1A17-D61DFBB68069}"/>
              </a:ext>
            </a:extLst>
          </p:cNvPr>
          <p:cNvCxnSpPr>
            <a:cxnSpLocks/>
          </p:cNvCxnSpPr>
          <p:nvPr/>
        </p:nvCxnSpPr>
        <p:spPr>
          <a:xfrm>
            <a:off x="2578431" y="2726965"/>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7666D22-148F-E6B1-E625-BD153859681B}"/>
              </a:ext>
            </a:extLst>
          </p:cNvPr>
          <p:cNvSpPr/>
          <p:nvPr/>
        </p:nvSpPr>
        <p:spPr>
          <a:xfrm>
            <a:off x="3252998" y="1971612"/>
            <a:ext cx="4717657" cy="3666342"/>
          </a:xfrm>
          <a:prstGeom prst="rect">
            <a:avLst/>
          </a:prstGeom>
          <a:noFill/>
          <a:ln w="28575">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T"/>
          </a:p>
        </p:txBody>
      </p:sp>
      <p:sp>
        <p:nvSpPr>
          <p:cNvPr id="26" name="Content Placeholder 2">
            <a:extLst>
              <a:ext uri="{FF2B5EF4-FFF2-40B4-BE49-F238E27FC236}">
                <a16:creationId xmlns:a16="http://schemas.microsoft.com/office/drawing/2014/main" id="{D464AFC2-A6C4-ABD4-F7AE-BE552A86545A}"/>
              </a:ext>
            </a:extLst>
          </p:cNvPr>
          <p:cNvSpPr txBox="1">
            <a:spLocks/>
          </p:cNvSpPr>
          <p:nvPr/>
        </p:nvSpPr>
        <p:spPr>
          <a:xfrm>
            <a:off x="4264151" y="3080089"/>
            <a:ext cx="308430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(If credentials are ok) Receive token</a:t>
            </a:r>
          </a:p>
        </p:txBody>
      </p:sp>
      <p:cxnSp>
        <p:nvCxnSpPr>
          <p:cNvPr id="28" name="Straight Arrow Connector 27">
            <a:extLst>
              <a:ext uri="{FF2B5EF4-FFF2-40B4-BE49-F238E27FC236}">
                <a16:creationId xmlns:a16="http://schemas.microsoft.com/office/drawing/2014/main" id="{14C6C3E2-5FB4-AED0-3124-135ECED0AF27}"/>
              </a:ext>
            </a:extLst>
          </p:cNvPr>
          <p:cNvCxnSpPr>
            <a:cxnSpLocks/>
          </p:cNvCxnSpPr>
          <p:nvPr/>
        </p:nvCxnSpPr>
        <p:spPr>
          <a:xfrm flipH="1">
            <a:off x="2629881" y="3606496"/>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 name="Graphic 33" descr="Binary outline">
            <a:extLst>
              <a:ext uri="{FF2B5EF4-FFF2-40B4-BE49-F238E27FC236}">
                <a16:creationId xmlns:a16="http://schemas.microsoft.com/office/drawing/2014/main" id="{0720541E-6B9A-B5CD-2818-DCA19A577D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6695" y="2873324"/>
            <a:ext cx="672864" cy="672864"/>
          </a:xfrm>
          <a:prstGeom prst="rect">
            <a:avLst/>
          </a:prstGeom>
        </p:spPr>
      </p:pic>
      <p:sp>
        <p:nvSpPr>
          <p:cNvPr id="35" name="Content Placeholder 2">
            <a:extLst>
              <a:ext uri="{FF2B5EF4-FFF2-40B4-BE49-F238E27FC236}">
                <a16:creationId xmlns:a16="http://schemas.microsoft.com/office/drawing/2014/main" id="{A0050E95-42A3-31EA-8810-95990719F38C}"/>
              </a:ext>
            </a:extLst>
          </p:cNvPr>
          <p:cNvSpPr txBox="1">
            <a:spLocks/>
          </p:cNvSpPr>
          <p:nvPr/>
        </p:nvSpPr>
        <p:spPr>
          <a:xfrm>
            <a:off x="4307977" y="3997413"/>
            <a:ext cx="342800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Ask for specific data using token</a:t>
            </a:r>
          </a:p>
        </p:txBody>
      </p:sp>
      <p:cxnSp>
        <p:nvCxnSpPr>
          <p:cNvPr id="37" name="Straight Arrow Connector 36">
            <a:extLst>
              <a:ext uri="{FF2B5EF4-FFF2-40B4-BE49-F238E27FC236}">
                <a16:creationId xmlns:a16="http://schemas.microsoft.com/office/drawing/2014/main" id="{E7E81774-D8F6-C5E2-8EFE-E7B443C47D75}"/>
              </a:ext>
            </a:extLst>
          </p:cNvPr>
          <p:cNvCxnSpPr>
            <a:cxnSpLocks/>
          </p:cNvCxnSpPr>
          <p:nvPr/>
        </p:nvCxnSpPr>
        <p:spPr>
          <a:xfrm>
            <a:off x="2586148" y="4518963"/>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Content Placeholder 2">
            <a:extLst>
              <a:ext uri="{FF2B5EF4-FFF2-40B4-BE49-F238E27FC236}">
                <a16:creationId xmlns:a16="http://schemas.microsoft.com/office/drawing/2014/main" id="{32C270DE-6193-3578-5828-D3C1F577B3CB}"/>
              </a:ext>
            </a:extLst>
          </p:cNvPr>
          <p:cNvSpPr txBox="1">
            <a:spLocks/>
          </p:cNvSpPr>
          <p:nvPr/>
        </p:nvSpPr>
        <p:spPr>
          <a:xfrm>
            <a:off x="4151370" y="4879825"/>
            <a:ext cx="3819285"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(If request is ok) Receive data (JSON format)</a:t>
            </a:r>
          </a:p>
        </p:txBody>
      </p:sp>
      <p:cxnSp>
        <p:nvCxnSpPr>
          <p:cNvPr id="39" name="Straight Arrow Connector 38">
            <a:extLst>
              <a:ext uri="{FF2B5EF4-FFF2-40B4-BE49-F238E27FC236}">
                <a16:creationId xmlns:a16="http://schemas.microsoft.com/office/drawing/2014/main" id="{9122E6D7-845C-B8D8-5DC2-04CEF680E74E}"/>
              </a:ext>
            </a:extLst>
          </p:cNvPr>
          <p:cNvCxnSpPr>
            <a:cxnSpLocks/>
          </p:cNvCxnSpPr>
          <p:nvPr/>
        </p:nvCxnSpPr>
        <p:spPr>
          <a:xfrm flipH="1">
            <a:off x="2637598" y="5398494"/>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2" name="Graphic 41" descr="Question Mark outline">
            <a:extLst>
              <a:ext uri="{FF2B5EF4-FFF2-40B4-BE49-F238E27FC236}">
                <a16:creationId xmlns:a16="http://schemas.microsoft.com/office/drawing/2014/main" id="{CC724851-B09A-E88C-497A-18468B4519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60315" y="3821650"/>
            <a:ext cx="554632" cy="554632"/>
          </a:xfrm>
          <a:prstGeom prst="rect">
            <a:avLst/>
          </a:prstGeom>
        </p:spPr>
      </p:pic>
      <p:pic>
        <p:nvPicPr>
          <p:cNvPr id="44" name="Graphic 43" descr="Statistics outline">
            <a:extLst>
              <a:ext uri="{FF2B5EF4-FFF2-40B4-BE49-F238E27FC236}">
                <a16:creationId xmlns:a16="http://schemas.microsoft.com/office/drawing/2014/main" id="{2CCC07CF-26BB-0E3E-4A21-C1FEEA8686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0431" y="4558134"/>
            <a:ext cx="914400" cy="914400"/>
          </a:xfrm>
          <a:prstGeom prst="rect">
            <a:avLst/>
          </a:prstGeom>
        </p:spPr>
      </p:pic>
      <p:sp>
        <p:nvSpPr>
          <p:cNvPr id="47" name="Content Placeholder 2">
            <a:extLst>
              <a:ext uri="{FF2B5EF4-FFF2-40B4-BE49-F238E27FC236}">
                <a16:creationId xmlns:a16="http://schemas.microsoft.com/office/drawing/2014/main" id="{2D70811A-5CAC-6350-9FA8-6A9C7D940D8D}"/>
              </a:ext>
            </a:extLst>
          </p:cNvPr>
          <p:cNvSpPr txBox="1">
            <a:spLocks/>
          </p:cNvSpPr>
          <p:nvPr/>
        </p:nvSpPr>
        <p:spPr>
          <a:xfrm>
            <a:off x="669231" y="5932648"/>
            <a:ext cx="11127255" cy="8715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t>You will be provided with credentials (different for each group) and learn how to get data in the next </a:t>
            </a:r>
            <a:r>
              <a:rPr lang="en-IT"/>
              <a:t>lessons (</a:t>
            </a:r>
            <a:r>
              <a:rPr lang="en-US" dirty="0"/>
              <a:t>lab </a:t>
            </a:r>
            <a:r>
              <a:rPr lang="en-IT"/>
              <a:t>lesson </a:t>
            </a:r>
            <a:r>
              <a:rPr lang="en-IT" dirty="0"/>
              <a:t>9 and 10) </a:t>
            </a:r>
          </a:p>
        </p:txBody>
      </p:sp>
    </p:spTree>
    <p:extLst>
      <p:ext uri="{BB962C8B-B14F-4D97-AF65-F5344CB8AC3E}">
        <p14:creationId xmlns:p14="http://schemas.microsoft.com/office/powerpoint/2010/main" val="1807656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Tutoring activities</a:t>
            </a:r>
            <a:endParaRPr lang="en-GB" dirty="0"/>
          </a:p>
        </p:txBody>
      </p:sp>
      <p:sp>
        <p:nvSpPr>
          <p:cNvPr id="3" name="Segnaposto contenuto 2"/>
          <p:cNvSpPr>
            <a:spLocks noGrp="1"/>
          </p:cNvSpPr>
          <p:nvPr>
            <p:ph idx="1"/>
          </p:nvPr>
        </p:nvSpPr>
        <p:spPr>
          <a:xfrm>
            <a:off x="428171" y="1361166"/>
            <a:ext cx="11368313" cy="618539"/>
          </a:xfrm>
        </p:spPr>
        <p:txBody>
          <a:bodyPr>
            <a:normAutofit fontScale="92500"/>
          </a:bodyPr>
          <a:lstStyle/>
          <a:p>
            <a:r>
              <a:rPr lang="en-US" dirty="0"/>
              <a:t>Need help? They are here to cover your back with answers and extra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Palatino Linotype" panose="02040502050505030304" pitchFamily="18" charset="0"/>
              </a:rPr>
              <a:t>Calendar of the tutoring activities</a:t>
            </a:r>
          </a:p>
          <a:p>
            <a:pPr algn="ctr"/>
            <a:endParaRPr lang="en-GB" dirty="0">
              <a:latin typeface="Palatino Linotype" panose="02040502050505030304" pitchFamily="18"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38</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pic>
        <p:nvPicPr>
          <p:cNvPr id="7" name="Google Shape;109;p9" descr="Immagine che contiene persona, vestiti, muro, uomo&#10;&#10;Descrizione generata automaticamente">
            <a:extLst>
              <a:ext uri="{FF2B5EF4-FFF2-40B4-BE49-F238E27FC236}">
                <a16:creationId xmlns:a16="http://schemas.microsoft.com/office/drawing/2014/main" id="{20D668A1-15AE-35E3-1BDA-5510CCA31402}"/>
              </a:ext>
            </a:extLst>
          </p:cNvPr>
          <p:cNvPicPr preferRelativeResize="0">
            <a:picLocks noChangeAspect="1"/>
          </p:cNvPicPr>
          <p:nvPr/>
        </p:nvPicPr>
        <p:blipFill rotWithShape="1">
          <a:blip r:embed="rId3">
            <a:alphaModFix/>
          </a:blip>
          <a:srcRect/>
          <a:stretch/>
        </p:blipFill>
        <p:spPr>
          <a:xfrm>
            <a:off x="428172" y="4365946"/>
            <a:ext cx="1659657" cy="2148476"/>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Luca Cossu</a:t>
            </a:r>
          </a:p>
          <a:p>
            <a:pPr marL="0" indent="0">
              <a:buNone/>
            </a:pPr>
            <a:r>
              <a:rPr lang="en-US" sz="1800" dirty="0">
                <a:solidFill>
                  <a:srgbClr val="C00000"/>
                </a:solidFill>
                <a:hlinkClick r:id="rId4">
                  <a:extLst>
                    <a:ext uri="{A12FA001-AC4F-418D-AE19-62706E023703}">
                      <ahyp:hlinkClr xmlns:ahyp="http://schemas.microsoft.com/office/drawing/2018/hyperlinkcolor" val="tx"/>
                    </a:ext>
                  </a:extLst>
                </a:hlinkClick>
              </a:rPr>
              <a:t>luca.cossu@phd.unipd.it</a:t>
            </a:r>
            <a:r>
              <a:rPr lang="en-US" sz="1800" dirty="0">
                <a:solidFill>
                  <a:srgbClr val="C00000"/>
                </a:solidFill>
              </a:rPr>
              <a:t> </a:t>
            </a:r>
          </a:p>
          <a:p>
            <a:endParaRPr lang="en-US" sz="1800" dirty="0"/>
          </a:p>
          <a:p>
            <a:endParaRPr lang="en-US" sz="1800" dirty="0"/>
          </a:p>
          <a:p>
            <a:endParaRPr lang="en-US" sz="1800" dirty="0"/>
          </a:p>
          <a:p>
            <a:r>
              <a:rPr lang="en-US" sz="1800" dirty="0"/>
              <a:t>Michele Atzeni</a:t>
            </a:r>
            <a:endParaRPr lang="en-US" sz="1800" dirty="0">
              <a:solidFill>
                <a:srgbClr val="C00000"/>
              </a:solidFill>
            </a:endParaRPr>
          </a:p>
          <a:p>
            <a:pPr marL="0" indent="0">
              <a:buNone/>
            </a:pPr>
            <a:r>
              <a:rPr lang="en-US" sz="1800" dirty="0">
                <a:solidFill>
                  <a:srgbClr val="C00000"/>
                </a:solidFill>
                <a:hlinkClick r:id="rId5">
                  <a:extLst>
                    <a:ext uri="{A12FA001-AC4F-418D-AE19-62706E023703}">
                      <ahyp:hlinkClr xmlns:ahyp="http://schemas.microsoft.com/office/drawing/2018/hyperlinkcolor" val="tx"/>
                    </a:ext>
                  </a:extLst>
                </a:hlinkClick>
              </a:rPr>
              <a:t>michele.atzeni@phd.unipd.it</a:t>
            </a:r>
            <a:r>
              <a:rPr lang="en-US" sz="1800" dirty="0">
                <a:solidFill>
                  <a:srgbClr val="C00000"/>
                </a:solidFill>
              </a:rPr>
              <a:t> </a:t>
            </a:r>
            <a:br>
              <a:rPr lang="en-US" sz="1800" dirty="0"/>
            </a:br>
            <a:endParaRPr lang="en-US" sz="1800" dirty="0"/>
          </a:p>
          <a:p>
            <a:endParaRPr lang="en-US" sz="1800" dirty="0"/>
          </a:p>
          <a:p>
            <a:endParaRPr lang="en-US" sz="1800" dirty="0"/>
          </a:p>
        </p:txBody>
      </p:sp>
      <p:graphicFrame>
        <p:nvGraphicFramePr>
          <p:cNvPr id="9" name="Table 8">
            <a:extLst>
              <a:ext uri="{FF2B5EF4-FFF2-40B4-BE49-F238E27FC236}">
                <a16:creationId xmlns:a16="http://schemas.microsoft.com/office/drawing/2014/main" id="{6708EC83-C658-2840-A4FB-E0A733AF1198}"/>
              </a:ext>
            </a:extLst>
          </p:cNvPr>
          <p:cNvGraphicFramePr>
            <a:graphicFrameLocks noGrp="1"/>
          </p:cNvGraphicFramePr>
          <p:nvPr>
            <p:extLst>
              <p:ext uri="{D42A27DB-BD31-4B8C-83A1-F6EECF244321}">
                <p14:modId xmlns:p14="http://schemas.microsoft.com/office/powerpoint/2010/main" val="3436304671"/>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latin typeface="Palatino Linotype" panose="02040502050505030304" pitchFamily="18" charset="0"/>
                        </a:rPr>
                        <a:t>Day</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Time</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Room</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Topic</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a:effectLst/>
                          <a:latin typeface="Palatino Linotype" panose="02040502050505030304" pitchFamily="18" charset="0"/>
                        </a:rPr>
                        <a:t>3/8/24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Ae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a:effectLst/>
                          <a:latin typeface="Palatino Linotype" panose="02040502050505030304" pitchFamily="18" charset="0"/>
                        </a:rPr>
                        <a:t>3/15/24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Ae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2: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a:effectLst/>
                          <a:latin typeface="Palatino Linotype" panose="02040502050505030304" pitchFamily="18" charset="0"/>
                        </a:rPr>
                        <a:t>3/22/24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3: Sample App Presentation + Setup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a:effectLst/>
                          <a:latin typeface="Palatino Linotype" panose="02040502050505030304" pitchFamily="18" charset="0"/>
                        </a:rPr>
                        <a:t>4/12/24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4: UI + Navigation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a:effectLst/>
                          <a:latin typeface="Palatino Linotype" panose="02040502050505030304" pitchFamily="18" charset="0"/>
                        </a:rPr>
                        <a:t>4/19/24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5: State Management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a:effectLst/>
                          <a:latin typeface="Palatino Linotype" panose="02040502050505030304" pitchFamily="18" charset="0"/>
                        </a:rPr>
                        <a:t>5/3/24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6: </a:t>
                      </a:r>
                      <a:r>
                        <a:rPr lang="en-US" sz="1100" u="none" strike="noStrike" dirty="0" err="1">
                          <a:effectLst/>
                          <a:latin typeface="Palatino Linotype" panose="02040502050505030304" pitchFamily="18" charset="0"/>
                        </a:rPr>
                        <a:t>SharedPreferences</a:t>
                      </a:r>
                      <a:r>
                        <a:rPr lang="en-US" sz="1100" u="none" strike="noStrike" dirty="0">
                          <a:effectLst/>
                          <a:latin typeface="Palatino Linotype" panose="02040502050505030304" pitchFamily="18" charset="0"/>
                        </a:rPr>
                        <a:t> + Authentication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a:effectLst/>
                          <a:latin typeface="Palatino Linotype" panose="02040502050505030304" pitchFamily="18" charset="0"/>
                        </a:rPr>
                        <a:t>5/10/24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7: HTTP Data request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a:effectLst/>
                          <a:latin typeface="Palatino Linotype" panose="02040502050505030304" pitchFamily="18" charset="0"/>
                        </a:rPr>
                        <a:t>5/17/24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8: Algorithm</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a:effectLst/>
                          <a:latin typeface="Palatino Linotype" panose="02040502050505030304" pitchFamily="18" charset="0"/>
                        </a:rPr>
                        <a:t>5/23/24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9: Wrapping 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a:effectLst/>
                          <a:latin typeface="Palatino Linotype" panose="02040502050505030304" pitchFamily="18" charset="0"/>
                        </a:rPr>
                        <a:t>5/28/24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14:30 - 16:30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Te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10: Bonus</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11441258"/>
                  </a:ext>
                </a:extLst>
              </a:tr>
            </a:tbl>
          </a:graphicData>
        </a:graphic>
      </p:graphicFrame>
      <p:sp>
        <p:nvSpPr>
          <p:cNvPr id="10" name="Rectangle 9">
            <a:extLst>
              <a:ext uri="{FF2B5EF4-FFF2-40B4-BE49-F238E27FC236}">
                <a16:creationId xmlns:a16="http://schemas.microsoft.com/office/drawing/2014/main" id="{4E7D4549-1278-F561-6F52-3ED2B7CE9299}"/>
              </a:ext>
            </a:extLst>
          </p:cNvPr>
          <p:cNvSpPr/>
          <p:nvPr/>
        </p:nvSpPr>
        <p:spPr>
          <a:xfrm rot="19602088">
            <a:off x="6407476" y="3825525"/>
            <a:ext cx="5035495"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Palatino Linotype" panose="02040502050505030304" pitchFamily="18" charset="0"/>
              </a:rPr>
              <a:t>To be confirmed</a:t>
            </a:r>
            <a:endParaRPr lang="en-IT" sz="2400" b="1" dirty="0">
              <a:solidFill>
                <a:schemeClr val="tx1"/>
              </a:solidFill>
              <a:latin typeface="Palatino Linotype" panose="02040502050505030304" pitchFamily="18" charset="0"/>
            </a:endParaRPr>
          </a:p>
        </p:txBody>
      </p:sp>
    </p:spTree>
    <p:extLst>
      <p:ext uri="{BB962C8B-B14F-4D97-AF65-F5344CB8AC3E}">
        <p14:creationId xmlns:p14="http://schemas.microsoft.com/office/powerpoint/2010/main" val="3733545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39</a:t>
            </a:fld>
            <a:endParaRPr lang="en-GB"/>
          </a:p>
        </p:txBody>
      </p:sp>
      <p:sp>
        <p:nvSpPr>
          <p:cNvPr id="4" name="Rectangle 3">
            <a:extLst>
              <a:ext uri="{FF2B5EF4-FFF2-40B4-BE49-F238E27FC236}">
                <a16:creationId xmlns:a16="http://schemas.microsoft.com/office/drawing/2014/main" id="{5D1AC048-8C83-67B3-5EE4-E840F3A88B0D}"/>
              </a:ext>
            </a:extLst>
          </p:cNvPr>
          <p:cNvSpPr/>
          <p:nvPr/>
        </p:nvSpPr>
        <p:spPr>
          <a:xfrm>
            <a:off x="9931940" y="326801"/>
            <a:ext cx="1692502"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400" b="1">
                <a:solidFill>
                  <a:schemeClr val="tx1"/>
                </a:solidFill>
                <a:latin typeface="Palatino Linotype" panose="02040502050505030304" pitchFamily="18" charset="0"/>
              </a:rPr>
              <a:t>New</a:t>
            </a:r>
            <a:endParaRPr lang="en-IT" sz="2400" b="1" dirty="0">
              <a:solidFill>
                <a:schemeClr val="tx1"/>
              </a:solidFill>
              <a:latin typeface="Palatino Linotype" panose="02040502050505030304" pitchFamily="18" charset="0"/>
            </a:endParaRPr>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395927" y="1548881"/>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e 4"/>
          <p:cNvSpPr/>
          <p:nvPr/>
        </p:nvSpPr>
        <p:spPr>
          <a:xfrm>
            <a:off x="9731829" y="2038251"/>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9686203" y="1658767"/>
            <a:ext cx="2013358" cy="369332"/>
          </a:xfrm>
          <a:prstGeom prst="rect">
            <a:avLst/>
          </a:prstGeom>
          <a:noFill/>
        </p:spPr>
        <p:txBody>
          <a:bodyPr wrap="square" rtlCol="0">
            <a:spAutoFit/>
          </a:bodyPr>
          <a:lstStyle/>
          <a:p>
            <a:pPr algn="ctr"/>
            <a:r>
              <a:rPr lang="it-IT" dirty="0">
                <a:latin typeface="Palatino Linotype" panose="02040502050505030304" pitchFamily="18" charset="0"/>
              </a:rPr>
              <a:t>E-</a:t>
            </a:r>
            <a:r>
              <a:rPr lang="it-IT" dirty="0" err="1">
                <a:latin typeface="Palatino Linotype" panose="02040502050505030304" pitchFamily="18" charset="0"/>
              </a:rPr>
              <a:t>health</a:t>
            </a:r>
            <a:endParaRPr lang="en-GB" dirty="0">
              <a:latin typeface="Palatino Linotype" panose="02040502050505030304" pitchFamily="18" charset="0"/>
            </a:endParaRPr>
          </a:p>
        </p:txBody>
      </p:sp>
      <p:sp>
        <p:nvSpPr>
          <p:cNvPr id="8" name="CasellaDiTesto 7"/>
          <p:cNvSpPr txBox="1"/>
          <p:nvPr/>
        </p:nvSpPr>
        <p:spPr>
          <a:xfrm>
            <a:off x="9686203" y="2190047"/>
            <a:ext cx="2013358" cy="369332"/>
          </a:xfrm>
          <a:prstGeom prst="rect">
            <a:avLst/>
          </a:prstGeom>
          <a:noFill/>
        </p:spPr>
        <p:txBody>
          <a:bodyPr wrap="square" rtlCol="0">
            <a:spAutoFit/>
          </a:bodyPr>
          <a:lstStyle/>
          <a:p>
            <a:pPr algn="ct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9981958" y="2693250"/>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Palatino Linotype" panose="02040502050505030304" pitchFamily="18" charset="0"/>
                </a:rPr>
                <a:t>IoT</a:t>
              </a:r>
              <a:r>
                <a:rPr lang="it-IT" dirty="0">
                  <a:latin typeface="Palatino Linotype" panose="02040502050505030304" pitchFamily="18" charset="0"/>
                </a:rPr>
                <a:t> </a:t>
              </a: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AEF-8625-52E6-E8E7-EF8FFBCAAA1A}"/>
              </a:ext>
            </a:extLst>
          </p:cNvPr>
          <p:cNvSpPr>
            <a:spLocks noGrp="1"/>
          </p:cNvSpPr>
          <p:nvPr>
            <p:ph type="title"/>
          </p:nvPr>
        </p:nvSpPr>
        <p:spPr>
          <a:xfrm>
            <a:off x="411843" y="2976019"/>
            <a:ext cx="11368314" cy="905962"/>
          </a:xfrm>
        </p:spPr>
        <p:txBody>
          <a:bodyPr/>
          <a:lstStyle/>
          <a:p>
            <a:r>
              <a:rPr lang="en-US" b="1" dirty="0"/>
              <a:t>Appendix: Data source characteristics</a:t>
            </a:r>
          </a:p>
        </p:txBody>
      </p:sp>
      <p:sp>
        <p:nvSpPr>
          <p:cNvPr id="3" name="Slide Number Placeholder 2">
            <a:extLst>
              <a:ext uri="{FF2B5EF4-FFF2-40B4-BE49-F238E27FC236}">
                <a16:creationId xmlns:a16="http://schemas.microsoft.com/office/drawing/2014/main" id="{F9C5482D-A2CA-D94D-3900-2094D80D8C30}"/>
              </a:ext>
            </a:extLst>
          </p:cNvPr>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34668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F51E-8FDB-A631-111D-A9894808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95913-D3C1-2185-09CA-C067F5AD2581}"/>
              </a:ext>
            </a:extLst>
          </p:cNvPr>
          <p:cNvSpPr>
            <a:spLocks noGrp="1"/>
          </p:cNvSpPr>
          <p:nvPr>
            <p:ph type="title"/>
          </p:nvPr>
        </p:nvSpPr>
        <p:spPr/>
        <p:txBody>
          <a:bodyPr>
            <a:normAutofit/>
          </a:bodyPr>
          <a:lstStyle/>
          <a:p>
            <a:r>
              <a:rPr lang="en-IT" dirty="0"/>
              <a:t>Focus on data – Calories</a:t>
            </a:r>
          </a:p>
        </p:txBody>
      </p:sp>
      <p:sp>
        <p:nvSpPr>
          <p:cNvPr id="3" name="Content Placeholder 2">
            <a:extLst>
              <a:ext uri="{FF2B5EF4-FFF2-40B4-BE49-F238E27FC236}">
                <a16:creationId xmlns:a16="http://schemas.microsoft.com/office/drawing/2014/main" id="{E9461580-0C76-6E1B-35D9-99ABB8E43F66}"/>
              </a:ext>
            </a:extLst>
          </p:cNvPr>
          <p:cNvSpPr>
            <a:spLocks noGrp="1"/>
          </p:cNvSpPr>
          <p:nvPr>
            <p:ph idx="1"/>
          </p:nvPr>
        </p:nvSpPr>
        <p:spPr>
          <a:xfrm>
            <a:off x="428172" y="1361167"/>
            <a:ext cx="11368314" cy="5334907"/>
          </a:xfrm>
        </p:spPr>
        <p:txBody>
          <a:bodyPr>
            <a:normAutofit/>
          </a:bodyPr>
          <a:lstStyle/>
          <a:p>
            <a:r>
              <a:rPr lang="en-IT" sz="2000" dirty="0"/>
              <a:t>Calories: a list with 1 data point exactly every minute</a:t>
            </a:r>
          </a:p>
          <a:p>
            <a:endParaRPr lang="en-IT" sz="2000" dirty="0"/>
          </a:p>
          <a:p>
            <a:r>
              <a:rPr lang="en-IT" sz="2000" dirty="0"/>
              <a:t>Fields meaning:</a:t>
            </a:r>
          </a:p>
          <a:p>
            <a:pPr lvl="1"/>
            <a:r>
              <a:rPr lang="en-IT" sz="1600" dirty="0"/>
              <a:t>time: timestamp (hh:mm:ss format) of the calory entry</a:t>
            </a:r>
          </a:p>
          <a:p>
            <a:pPr lvl="1"/>
            <a:r>
              <a:rPr lang="en-IT" sz="1600" dirty="0"/>
              <a:t>value: the calories spent during the last 1 minute (rest + active) </a:t>
            </a:r>
          </a:p>
          <a:p>
            <a:endParaRPr lang="en-IT" sz="2000" dirty="0"/>
          </a:p>
        </p:txBody>
      </p:sp>
      <p:sp>
        <p:nvSpPr>
          <p:cNvPr id="4" name="Slide Number Placeholder 3">
            <a:extLst>
              <a:ext uri="{FF2B5EF4-FFF2-40B4-BE49-F238E27FC236}">
                <a16:creationId xmlns:a16="http://schemas.microsoft.com/office/drawing/2014/main" id="{902C8FE7-AA71-B123-6BAF-FC9E9D5C5090}"/>
              </a:ext>
            </a:extLst>
          </p:cNvPr>
          <p:cNvSpPr>
            <a:spLocks noGrp="1"/>
          </p:cNvSpPr>
          <p:nvPr>
            <p:ph type="sldNum" sz="quarter" idx="12"/>
          </p:nvPr>
        </p:nvSpPr>
        <p:spPr/>
        <p:txBody>
          <a:bodyPr/>
          <a:lstStyle/>
          <a:p>
            <a:fld id="{31DE2C5B-556E-47B8-A792-024C2FCA4ACC}" type="slidenum">
              <a:rPr lang="en-GB" smtClean="0"/>
              <a:t>41</a:t>
            </a:fld>
            <a:endParaRPr lang="en-GB" dirty="0"/>
          </a:p>
        </p:txBody>
      </p:sp>
      <p:sp>
        <p:nvSpPr>
          <p:cNvPr id="6" name="TextBox 5">
            <a:extLst>
              <a:ext uri="{FF2B5EF4-FFF2-40B4-BE49-F238E27FC236}">
                <a16:creationId xmlns:a16="http://schemas.microsoft.com/office/drawing/2014/main" id="{1790FD65-3233-2F69-DE65-99A055CE03AE}"/>
              </a:ext>
            </a:extLst>
          </p:cNvPr>
          <p:cNvSpPr txBox="1"/>
          <p:nvPr/>
        </p:nvSpPr>
        <p:spPr>
          <a:xfrm>
            <a:off x="8715154" y="1835712"/>
            <a:ext cx="6097348" cy="4385816"/>
          </a:xfrm>
          <a:prstGeom prst="rect">
            <a:avLst/>
          </a:prstGeom>
          <a:noFill/>
        </p:spPr>
        <p:txBody>
          <a:bodyPr wrap="square">
            <a:spAutoFit/>
          </a:bodyPr>
          <a:lstStyle/>
          <a:p>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"00:00:00",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"00:01:00",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"00:02:00",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"00:03:00",</a:t>
            </a:r>
          </a:p>
          <a:p>
            <a:pPr lvl="1"/>
            <a:r>
              <a:rPr lang="en-GB" sz="900" b="0" dirty="0">
                <a:effectLst/>
                <a:latin typeface="Menlo" panose="020B0609030804020204" pitchFamily="49" charset="0"/>
              </a:rPr>
              <a:t>"value": "1.55"</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"00:04:00",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"00:05:00",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"00:06:00",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dirty="0">
                <a:latin typeface="Menlo" panose="020B0609030804020204" pitchFamily="49" charset="0"/>
              </a:rPr>
              <a:t>...</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3263698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4DB3-B37E-D011-0310-FD08C2B42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16089-BEB9-3578-250A-C353009BD458}"/>
              </a:ext>
            </a:extLst>
          </p:cNvPr>
          <p:cNvSpPr>
            <a:spLocks noGrp="1"/>
          </p:cNvSpPr>
          <p:nvPr>
            <p:ph type="title"/>
          </p:nvPr>
        </p:nvSpPr>
        <p:spPr/>
        <p:txBody>
          <a:bodyPr>
            <a:normAutofit/>
          </a:bodyPr>
          <a:lstStyle/>
          <a:p>
            <a:r>
              <a:rPr lang="en-IT" dirty="0"/>
              <a:t>Focus on data – Distance</a:t>
            </a:r>
          </a:p>
        </p:txBody>
      </p:sp>
      <p:sp>
        <p:nvSpPr>
          <p:cNvPr id="3" name="Content Placeholder 2">
            <a:extLst>
              <a:ext uri="{FF2B5EF4-FFF2-40B4-BE49-F238E27FC236}">
                <a16:creationId xmlns:a16="http://schemas.microsoft.com/office/drawing/2014/main" id="{642E4448-5F0F-B53B-4ED1-7825A1240CDD}"/>
              </a:ext>
            </a:extLst>
          </p:cNvPr>
          <p:cNvSpPr>
            <a:spLocks noGrp="1"/>
          </p:cNvSpPr>
          <p:nvPr>
            <p:ph idx="1"/>
          </p:nvPr>
        </p:nvSpPr>
        <p:spPr>
          <a:xfrm>
            <a:off x="428172" y="1361167"/>
            <a:ext cx="11368314" cy="5334907"/>
          </a:xfrm>
        </p:spPr>
        <p:txBody>
          <a:bodyPr>
            <a:normAutofit/>
          </a:bodyPr>
          <a:lstStyle/>
          <a:p>
            <a:r>
              <a:rPr lang="en-IT" sz="2000" dirty="0"/>
              <a:t>Distance: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distance entry</a:t>
            </a:r>
          </a:p>
          <a:p>
            <a:pPr lvl="1"/>
            <a:r>
              <a:rPr lang="en-IT" sz="1600" dirty="0"/>
              <a:t>value: the distance travelled between the last timestamp and now (in cm) </a:t>
            </a:r>
          </a:p>
          <a:p>
            <a:endParaRPr lang="en-IT" sz="2000" dirty="0"/>
          </a:p>
        </p:txBody>
      </p:sp>
      <p:sp>
        <p:nvSpPr>
          <p:cNvPr id="4" name="Slide Number Placeholder 3">
            <a:extLst>
              <a:ext uri="{FF2B5EF4-FFF2-40B4-BE49-F238E27FC236}">
                <a16:creationId xmlns:a16="http://schemas.microsoft.com/office/drawing/2014/main" id="{AB4C7DF1-254B-7A12-0344-96AD5B0851F3}"/>
              </a:ext>
            </a:extLst>
          </p:cNvPr>
          <p:cNvSpPr>
            <a:spLocks noGrp="1"/>
          </p:cNvSpPr>
          <p:nvPr>
            <p:ph type="sldNum" sz="quarter" idx="12"/>
          </p:nvPr>
        </p:nvSpPr>
        <p:spPr/>
        <p:txBody>
          <a:bodyPr/>
          <a:lstStyle/>
          <a:p>
            <a:fld id="{31DE2C5B-556E-47B8-A792-024C2FCA4ACC}" type="slidenum">
              <a:rPr lang="en-GB" smtClean="0"/>
              <a:t>42</a:t>
            </a:fld>
            <a:endParaRPr lang="en-GB" dirty="0"/>
          </a:p>
        </p:txBody>
      </p:sp>
      <p:sp>
        <p:nvSpPr>
          <p:cNvPr id="6" name="TextBox 5">
            <a:extLst>
              <a:ext uri="{FF2B5EF4-FFF2-40B4-BE49-F238E27FC236}">
                <a16:creationId xmlns:a16="http://schemas.microsoft.com/office/drawing/2014/main" id="{05DB0565-29C5-F926-427A-E01302ECC515}"/>
              </a:ext>
            </a:extLst>
          </p:cNvPr>
          <p:cNvSpPr txBox="1"/>
          <p:nvPr/>
        </p:nvSpPr>
        <p:spPr>
          <a:xfrm>
            <a:off x="9460264" y="1558713"/>
            <a:ext cx="6097348" cy="49398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"00:50:00",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"01:28:00",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"01:32:00",</a:t>
            </a:r>
          </a:p>
          <a:p>
            <a:r>
              <a:rPr lang="en-GB" sz="900" b="0" dirty="0">
                <a:effectLst/>
                <a:latin typeface="Menlo" panose="020B0609030804020204" pitchFamily="49" charset="0"/>
              </a:rPr>
              <a:t>        "value": "1440"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"01:33:00",</a:t>
            </a:r>
          </a:p>
          <a:p>
            <a:r>
              <a:rPr lang="en-GB" sz="900" b="0" dirty="0">
                <a:effectLst/>
                <a:latin typeface="Menlo" panose="020B0609030804020204" pitchFamily="49" charset="0"/>
              </a:rPr>
              <a:t>        "value": "3110"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"01:34:00",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"03:09:00",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197177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98FD-CDA6-816C-3231-5FA37E39B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64660-769E-2BDE-6E45-60C431EB616A}"/>
              </a:ext>
            </a:extLst>
          </p:cNvPr>
          <p:cNvSpPr>
            <a:spLocks noGrp="1"/>
          </p:cNvSpPr>
          <p:nvPr>
            <p:ph type="title"/>
          </p:nvPr>
        </p:nvSpPr>
        <p:spPr/>
        <p:txBody>
          <a:bodyPr>
            <a:normAutofit/>
          </a:bodyPr>
          <a:lstStyle/>
          <a:p>
            <a:r>
              <a:rPr lang="en-IT" dirty="0"/>
              <a:t>Focus on data – Steps</a:t>
            </a:r>
          </a:p>
        </p:txBody>
      </p:sp>
      <p:sp>
        <p:nvSpPr>
          <p:cNvPr id="3" name="Content Placeholder 2">
            <a:extLst>
              <a:ext uri="{FF2B5EF4-FFF2-40B4-BE49-F238E27FC236}">
                <a16:creationId xmlns:a16="http://schemas.microsoft.com/office/drawing/2014/main" id="{B2DC9E2E-3F22-779F-EB84-70672512EDCB}"/>
              </a:ext>
            </a:extLst>
          </p:cNvPr>
          <p:cNvSpPr>
            <a:spLocks noGrp="1"/>
          </p:cNvSpPr>
          <p:nvPr>
            <p:ph idx="1"/>
          </p:nvPr>
        </p:nvSpPr>
        <p:spPr>
          <a:xfrm>
            <a:off x="428172" y="1361167"/>
            <a:ext cx="11368314" cy="5334907"/>
          </a:xfrm>
        </p:spPr>
        <p:txBody>
          <a:bodyPr>
            <a:normAutofit/>
          </a:bodyPr>
          <a:lstStyle/>
          <a:p>
            <a:r>
              <a:rPr lang="en-IT" sz="2000" dirty="0"/>
              <a:t>Steps: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step entry</a:t>
            </a:r>
          </a:p>
          <a:p>
            <a:pPr lvl="1"/>
            <a:r>
              <a:rPr lang="en-IT" sz="1600" dirty="0"/>
              <a:t>value: the number of steps done between the last timestamp and now </a:t>
            </a:r>
          </a:p>
          <a:p>
            <a:pPr lvl="1"/>
            <a:endParaRPr lang="en-IT" sz="1600" dirty="0"/>
          </a:p>
          <a:p>
            <a:pPr lvl="1"/>
            <a:endParaRPr lang="en-IT" sz="1600" dirty="0"/>
          </a:p>
          <a:p>
            <a:r>
              <a:rPr lang="en-IT" sz="2000" b="1" dirty="0"/>
              <a:t>Note</a:t>
            </a:r>
            <a:r>
              <a:rPr lang="en-IT" sz="2000" dirty="0"/>
              <a:t>: there can be days without data</a:t>
            </a:r>
          </a:p>
          <a:p>
            <a:pPr marL="0" indent="0">
              <a:buNone/>
            </a:pPr>
            <a:endParaRPr lang="en-IT" sz="2000" dirty="0"/>
          </a:p>
        </p:txBody>
      </p:sp>
      <p:sp>
        <p:nvSpPr>
          <p:cNvPr id="4" name="Slide Number Placeholder 3">
            <a:extLst>
              <a:ext uri="{FF2B5EF4-FFF2-40B4-BE49-F238E27FC236}">
                <a16:creationId xmlns:a16="http://schemas.microsoft.com/office/drawing/2014/main" id="{E269F16F-D833-2294-6997-4CD418E5D49F}"/>
              </a:ext>
            </a:extLst>
          </p:cNvPr>
          <p:cNvSpPr>
            <a:spLocks noGrp="1"/>
          </p:cNvSpPr>
          <p:nvPr>
            <p:ph type="sldNum" sz="quarter" idx="12"/>
          </p:nvPr>
        </p:nvSpPr>
        <p:spPr/>
        <p:txBody>
          <a:bodyPr/>
          <a:lstStyle/>
          <a:p>
            <a:fld id="{31DE2C5B-556E-47B8-A792-024C2FCA4ACC}" type="slidenum">
              <a:rPr lang="en-GB" smtClean="0"/>
              <a:t>43</a:t>
            </a:fld>
            <a:endParaRPr lang="en-GB" dirty="0"/>
          </a:p>
        </p:txBody>
      </p:sp>
      <p:sp>
        <p:nvSpPr>
          <p:cNvPr id="6" name="TextBox 5">
            <a:extLst>
              <a:ext uri="{FF2B5EF4-FFF2-40B4-BE49-F238E27FC236}">
                <a16:creationId xmlns:a16="http://schemas.microsoft.com/office/drawing/2014/main" id="{CDBE0FDB-BDE5-B42B-A60B-71CD03FEC494}"/>
              </a:ext>
            </a:extLst>
          </p:cNvPr>
          <p:cNvSpPr txBox="1"/>
          <p:nvPr/>
        </p:nvSpPr>
        <p:spPr>
          <a:xfrm>
            <a:off x="9460264" y="1558713"/>
            <a:ext cx="6097348" cy="48013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"00:10:00",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"02:29:00",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"02:40:00",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"02:57:00",</a:t>
            </a:r>
          </a:p>
          <a:p>
            <a:r>
              <a:rPr lang="en-GB" sz="900" b="0" dirty="0">
                <a:effectLst/>
                <a:latin typeface="Menlo" panose="020B0609030804020204" pitchFamily="49" charset="0"/>
              </a:rPr>
              <a:t>        "value": "11"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"02:58:00",</a:t>
            </a:r>
          </a:p>
          <a:p>
            <a:r>
              <a:rPr lang="en-GB" sz="900" b="0" dirty="0">
                <a:effectLst/>
                <a:latin typeface="Menlo" panose="020B0609030804020204" pitchFamily="49" charset="0"/>
              </a:rPr>
              <a:t>        "value": "18"</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269721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191A-295B-DC56-0A07-BEF5FC91F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4585-480D-32C5-A46B-4E83DB2013ED}"/>
              </a:ext>
            </a:extLst>
          </p:cNvPr>
          <p:cNvSpPr>
            <a:spLocks noGrp="1"/>
          </p:cNvSpPr>
          <p:nvPr>
            <p:ph type="title"/>
          </p:nvPr>
        </p:nvSpPr>
        <p:spPr/>
        <p:txBody>
          <a:bodyPr>
            <a:normAutofit/>
          </a:bodyPr>
          <a:lstStyle/>
          <a:p>
            <a:r>
              <a:rPr lang="en-IT"/>
              <a:t>Heart </a:t>
            </a:r>
            <a:r>
              <a:rPr lang="en-IT" dirty="0"/>
              <a:t>rate</a:t>
            </a:r>
          </a:p>
        </p:txBody>
      </p:sp>
      <p:sp>
        <p:nvSpPr>
          <p:cNvPr id="3" name="Content Placeholder 2">
            <a:extLst>
              <a:ext uri="{FF2B5EF4-FFF2-40B4-BE49-F238E27FC236}">
                <a16:creationId xmlns:a16="http://schemas.microsoft.com/office/drawing/2014/main" id="{832C6F84-4E27-08C1-7D86-990628DE3182}"/>
              </a:ext>
            </a:extLst>
          </p:cNvPr>
          <p:cNvSpPr>
            <a:spLocks noGrp="1"/>
          </p:cNvSpPr>
          <p:nvPr>
            <p:ph idx="1"/>
          </p:nvPr>
        </p:nvSpPr>
        <p:spPr>
          <a:xfrm>
            <a:off x="428172" y="1361167"/>
            <a:ext cx="11368314" cy="5334907"/>
          </a:xfrm>
        </p:spPr>
        <p:txBody>
          <a:bodyPr>
            <a:normAutofit/>
          </a:bodyPr>
          <a:lstStyle/>
          <a:p>
            <a:r>
              <a:rPr lang="en-IT" sz="2000" dirty="0"/>
              <a:t>Heart rate: a list with 1 data point every 5 seconds.</a:t>
            </a:r>
            <a:br>
              <a:rPr lang="en-IT" sz="2000" dirty="0"/>
            </a:br>
            <a:endParaRPr lang="en-IT" sz="2000" dirty="0"/>
          </a:p>
          <a:p>
            <a:endParaRPr lang="en-IT" sz="2000" dirty="0"/>
          </a:p>
          <a:p>
            <a:r>
              <a:rPr lang="en-IT" sz="2000" dirty="0"/>
              <a:t>Fields meaning:</a:t>
            </a:r>
          </a:p>
          <a:p>
            <a:pPr lvl="1"/>
            <a:r>
              <a:rPr lang="en-IT" sz="1600" dirty="0"/>
              <a:t>time: timestamp (hh:mm:ss format) of the heart rate entry</a:t>
            </a:r>
          </a:p>
          <a:p>
            <a:pPr lvl="1"/>
            <a:r>
              <a:rPr lang="en-IT" sz="1600" dirty="0"/>
              <a:t>value: the heart rate at the current time (in bpm)</a:t>
            </a:r>
          </a:p>
          <a:p>
            <a:pPr lvl="1"/>
            <a:r>
              <a:rPr lang="en-IT" sz="1600" dirty="0"/>
              <a:t>confidence: a number from 0 to 3 defining how much the reading is reliable (this</a:t>
            </a:r>
            <a:br>
              <a:rPr lang="en-IT" sz="1600" dirty="0"/>
            </a:br>
            <a:r>
              <a:rPr lang="en-IT" sz="1600" dirty="0"/>
              <a:t>problably depends on user movement, etc. You can ignore it)</a:t>
            </a:r>
          </a:p>
          <a:p>
            <a:pPr lvl="1"/>
            <a:endParaRPr lang="en-IT" sz="1600" dirty="0"/>
          </a:p>
          <a:p>
            <a:r>
              <a:rPr lang="en-IT" sz="2000" b="1" dirty="0"/>
              <a:t>Note</a:t>
            </a:r>
            <a:r>
              <a:rPr lang="en-IT" sz="2000" dirty="0"/>
              <a:t>: there can be missing values</a:t>
            </a:r>
          </a:p>
        </p:txBody>
      </p:sp>
      <p:sp>
        <p:nvSpPr>
          <p:cNvPr id="4" name="Slide Number Placeholder 3">
            <a:extLst>
              <a:ext uri="{FF2B5EF4-FFF2-40B4-BE49-F238E27FC236}">
                <a16:creationId xmlns:a16="http://schemas.microsoft.com/office/drawing/2014/main" id="{2E082F8C-8806-F8E1-BAF0-C3F3309D137B}"/>
              </a:ext>
            </a:extLst>
          </p:cNvPr>
          <p:cNvSpPr>
            <a:spLocks noGrp="1"/>
          </p:cNvSpPr>
          <p:nvPr>
            <p:ph type="sldNum" sz="quarter" idx="12"/>
          </p:nvPr>
        </p:nvSpPr>
        <p:spPr/>
        <p:txBody>
          <a:bodyPr/>
          <a:lstStyle/>
          <a:p>
            <a:fld id="{31DE2C5B-556E-47B8-A792-024C2FCA4ACC}" type="slidenum">
              <a:rPr lang="en-GB" smtClean="0"/>
              <a:t>44</a:t>
            </a:fld>
            <a:endParaRPr lang="en-GB" dirty="0"/>
          </a:p>
        </p:txBody>
      </p:sp>
      <p:sp>
        <p:nvSpPr>
          <p:cNvPr id="6" name="TextBox 5">
            <a:extLst>
              <a:ext uri="{FF2B5EF4-FFF2-40B4-BE49-F238E27FC236}">
                <a16:creationId xmlns:a16="http://schemas.microsoft.com/office/drawing/2014/main" id="{B6CCA017-A8A5-F5EB-29CE-E2CD94DE705C}"/>
              </a:ext>
            </a:extLst>
          </p:cNvPr>
          <p:cNvSpPr txBox="1"/>
          <p:nvPr/>
        </p:nvSpPr>
        <p:spPr>
          <a:xfrm>
            <a:off x="8974741" y="1335766"/>
            <a:ext cx="6097348" cy="5355312"/>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"03:10:19",</a:t>
            </a:r>
          </a:p>
          <a:p>
            <a:r>
              <a:rPr lang="en-GB" sz="900" b="0" dirty="0">
                <a:effectLst/>
                <a:latin typeface="Menlo" panose="020B0609030804020204" pitchFamily="49" charset="0"/>
              </a:rPr>
              <a:t>        "value": 58,</a:t>
            </a:r>
          </a:p>
          <a:p>
            <a:r>
              <a:rPr lang="en-GB" sz="900" b="0" dirty="0">
                <a:effectLst/>
                <a:latin typeface="Menlo" panose="020B0609030804020204" pitchFamily="49" charset="0"/>
              </a:rPr>
              <a:t>        "confidence": 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"03:10:24",</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"03:10:29",</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"03:10:44",</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"03:10:54",</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"03:11:09",</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"03:11:19",</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br>
              <a:rPr lang="en-GB" sz="900" b="0" dirty="0">
                <a:effectLst/>
                <a:latin typeface="Menlo" panose="020B0609030804020204" pitchFamily="49" charset="0"/>
              </a:rPr>
            </a:br>
            <a:r>
              <a:rPr lang="en-GB" sz="900" b="0" dirty="0">
                <a:effectLst/>
                <a:latin typeface="Menlo" panose="020B0609030804020204" pitchFamily="49" charset="0"/>
              </a:rPr>
              <a:t>    </a:t>
            </a:r>
            <a:r>
              <a:rPr lang="en-GB" sz="900" dirty="0">
                <a:latin typeface="Menlo" panose="020B0609030804020204" pitchFamily="49" charset="0"/>
              </a:rPr>
              <a:t>...</a:t>
            </a:r>
          </a:p>
          <a:p>
            <a:r>
              <a:rPr lang="en-GB" sz="900" b="0" dirty="0">
                <a:effectLst/>
                <a:latin typeface="Menlo" panose="020B0609030804020204" pitchFamily="49" charset="0"/>
              </a:rPr>
              <a:t>]</a:t>
            </a:r>
          </a:p>
        </p:txBody>
      </p:sp>
      <p:cxnSp>
        <p:nvCxnSpPr>
          <p:cNvPr id="7" name="Straight Arrow Connector 6">
            <a:extLst>
              <a:ext uri="{FF2B5EF4-FFF2-40B4-BE49-F238E27FC236}">
                <a16:creationId xmlns:a16="http://schemas.microsoft.com/office/drawing/2014/main" id="{B5D66EA8-8778-DC83-A74F-727A844AEBB8}"/>
              </a:ext>
            </a:extLst>
          </p:cNvPr>
          <p:cNvCxnSpPr/>
          <p:nvPr/>
        </p:nvCxnSpPr>
        <p:spPr>
          <a:xfrm>
            <a:off x="4725749" y="4377791"/>
            <a:ext cx="4644828" cy="574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25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AED7-272F-5B9A-E203-82BA039C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D259-8389-6B47-3F61-D346AEB29CDA}"/>
              </a:ext>
            </a:extLst>
          </p:cNvPr>
          <p:cNvSpPr>
            <a:spLocks noGrp="1"/>
          </p:cNvSpPr>
          <p:nvPr>
            <p:ph type="title"/>
          </p:nvPr>
        </p:nvSpPr>
        <p:spPr/>
        <p:txBody>
          <a:bodyPr>
            <a:normAutofit/>
          </a:bodyPr>
          <a:lstStyle/>
          <a:p>
            <a:r>
              <a:rPr lang="en-IT"/>
              <a:t>Resting </a:t>
            </a:r>
            <a:r>
              <a:rPr lang="en-IT" dirty="0"/>
              <a:t>heart rate</a:t>
            </a:r>
          </a:p>
        </p:txBody>
      </p:sp>
      <p:sp>
        <p:nvSpPr>
          <p:cNvPr id="3" name="Content Placeholder 2">
            <a:extLst>
              <a:ext uri="{FF2B5EF4-FFF2-40B4-BE49-F238E27FC236}">
                <a16:creationId xmlns:a16="http://schemas.microsoft.com/office/drawing/2014/main" id="{3A8D5C17-DEE7-1E94-C024-7146F4C732A5}"/>
              </a:ext>
            </a:extLst>
          </p:cNvPr>
          <p:cNvSpPr>
            <a:spLocks noGrp="1"/>
          </p:cNvSpPr>
          <p:nvPr>
            <p:ph idx="1"/>
          </p:nvPr>
        </p:nvSpPr>
        <p:spPr>
          <a:xfrm>
            <a:off x="428172" y="1361167"/>
            <a:ext cx="11368314" cy="5334907"/>
          </a:xfrm>
        </p:spPr>
        <p:txBody>
          <a:bodyPr>
            <a:normAutofit/>
          </a:bodyPr>
          <a:lstStyle/>
          <a:p>
            <a:r>
              <a:rPr lang="en-IT" sz="2000" dirty="0"/>
              <a:t>Resting heart rate: an entry per day.</a:t>
            </a:r>
            <a:br>
              <a:rPr lang="en-IT" sz="2000" dirty="0"/>
            </a:br>
            <a:endParaRPr lang="en-IT" sz="2000" dirty="0"/>
          </a:p>
          <a:p>
            <a:endParaRPr lang="en-IT" sz="2000" dirty="0"/>
          </a:p>
          <a:p>
            <a:r>
              <a:rPr lang="en-IT" sz="2000" dirty="0"/>
              <a:t>Fields meaning:</a:t>
            </a:r>
          </a:p>
          <a:p>
            <a:pPr lvl="1"/>
            <a:r>
              <a:rPr lang="en-IT" sz="1600" dirty="0"/>
              <a:t>time: timestamp (hh:mm:ss format) of the resting heart rate entry (always 00:00:00)</a:t>
            </a:r>
          </a:p>
          <a:p>
            <a:pPr lvl="1"/>
            <a:r>
              <a:rPr lang="en-IT" sz="1600" dirty="0"/>
              <a:t>value: the estimated resting heart rate at the current time (in bpm)</a:t>
            </a:r>
          </a:p>
          <a:p>
            <a:pPr lvl="1"/>
            <a:r>
              <a:rPr lang="en-IT" sz="1600" dirty="0"/>
              <a:t>error: the estimate error (in %) (Can be ignored)</a:t>
            </a:r>
          </a:p>
          <a:p>
            <a:pPr lvl="1"/>
            <a:endParaRPr lang="en-IT" sz="1600" dirty="0"/>
          </a:p>
          <a:p>
            <a:r>
              <a:rPr lang="en-IT" sz="2000" b="1" dirty="0"/>
              <a:t>Note</a:t>
            </a:r>
            <a:r>
              <a:rPr lang="en-IT" sz="2000" dirty="0"/>
              <a:t>: there can be days without data</a:t>
            </a:r>
          </a:p>
        </p:txBody>
      </p:sp>
      <p:sp>
        <p:nvSpPr>
          <p:cNvPr id="4" name="Slide Number Placeholder 3">
            <a:extLst>
              <a:ext uri="{FF2B5EF4-FFF2-40B4-BE49-F238E27FC236}">
                <a16:creationId xmlns:a16="http://schemas.microsoft.com/office/drawing/2014/main" id="{EA3AAC1D-D3DB-FFF1-5D3E-99B2D7B2AAD9}"/>
              </a:ext>
            </a:extLst>
          </p:cNvPr>
          <p:cNvSpPr>
            <a:spLocks noGrp="1"/>
          </p:cNvSpPr>
          <p:nvPr>
            <p:ph type="sldNum" sz="quarter" idx="12"/>
          </p:nvPr>
        </p:nvSpPr>
        <p:spPr/>
        <p:txBody>
          <a:bodyPr/>
          <a:lstStyle/>
          <a:p>
            <a:fld id="{31DE2C5B-556E-47B8-A792-024C2FCA4ACC}" type="slidenum">
              <a:rPr lang="en-GB" smtClean="0"/>
              <a:t>45</a:t>
            </a:fld>
            <a:endParaRPr lang="en-GB" dirty="0"/>
          </a:p>
        </p:txBody>
      </p:sp>
      <p:sp>
        <p:nvSpPr>
          <p:cNvPr id="6" name="TextBox 5">
            <a:extLst>
              <a:ext uri="{FF2B5EF4-FFF2-40B4-BE49-F238E27FC236}">
                <a16:creationId xmlns:a16="http://schemas.microsoft.com/office/drawing/2014/main" id="{EC217DC8-AD74-FCFB-97C3-63025BFE3C42}"/>
              </a:ext>
            </a:extLst>
          </p:cNvPr>
          <p:cNvSpPr txBox="1"/>
          <p:nvPr/>
        </p:nvSpPr>
        <p:spPr>
          <a:xfrm>
            <a:off x="8456850" y="1629177"/>
            <a:ext cx="6097348" cy="784830"/>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"time": "00:00:00",</a:t>
            </a:r>
          </a:p>
          <a:p>
            <a:r>
              <a:rPr lang="en-GB" sz="900" b="0" dirty="0">
                <a:effectLst/>
                <a:latin typeface="Menlo" panose="020B0609030804020204" pitchFamily="49" charset="0"/>
              </a:rPr>
              <a:t>    "value": 51.35,</a:t>
            </a:r>
          </a:p>
          <a:p>
            <a:r>
              <a:rPr lang="en-GB" sz="900" b="0" dirty="0">
                <a:effectLst/>
                <a:latin typeface="Menlo" panose="020B0609030804020204" pitchFamily="49" charset="0"/>
              </a:rPr>
              <a:t>    "error": 17.86</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415361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818-3D3F-9318-801E-A15F4F9EE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0834-0C07-2300-4D3F-8156C29C11A8}"/>
              </a:ext>
            </a:extLst>
          </p:cNvPr>
          <p:cNvSpPr>
            <a:spLocks noGrp="1"/>
          </p:cNvSpPr>
          <p:nvPr>
            <p:ph type="title"/>
          </p:nvPr>
        </p:nvSpPr>
        <p:spPr/>
        <p:txBody>
          <a:bodyPr>
            <a:normAutofit/>
          </a:bodyPr>
          <a:lstStyle/>
          <a:p>
            <a:r>
              <a:rPr lang="en-IT"/>
              <a:t>Exercise</a:t>
            </a:r>
            <a:endParaRPr lang="en-IT" dirty="0"/>
          </a:p>
        </p:txBody>
      </p:sp>
      <p:sp>
        <p:nvSpPr>
          <p:cNvPr id="3" name="Content Placeholder 2">
            <a:extLst>
              <a:ext uri="{FF2B5EF4-FFF2-40B4-BE49-F238E27FC236}">
                <a16:creationId xmlns:a16="http://schemas.microsoft.com/office/drawing/2014/main" id="{7C222461-A2ED-A7D6-A3D5-35620A60C75C}"/>
              </a:ext>
            </a:extLst>
          </p:cNvPr>
          <p:cNvSpPr>
            <a:spLocks noGrp="1"/>
          </p:cNvSpPr>
          <p:nvPr>
            <p:ph idx="1"/>
          </p:nvPr>
        </p:nvSpPr>
        <p:spPr>
          <a:xfrm>
            <a:off x="225871" y="1386568"/>
            <a:ext cx="11368314" cy="5334907"/>
          </a:xfrm>
        </p:spPr>
        <p:txBody>
          <a:bodyPr>
            <a:normAutofit lnSpcReduction="10000"/>
          </a:bodyPr>
          <a:lstStyle/>
          <a:p>
            <a:r>
              <a:rPr lang="en-IT" sz="1800" dirty="0"/>
              <a:t>Exercise: a list with 1 entry for each recorded exercise session</a:t>
            </a:r>
            <a:br>
              <a:rPr lang="en-IT" sz="1800" dirty="0"/>
            </a:br>
            <a:endParaRPr lang="en-IT" sz="1800" dirty="0"/>
          </a:p>
          <a:p>
            <a:r>
              <a:rPr lang="en-IT" sz="1800" dirty="0"/>
              <a:t>Fields meaning:</a:t>
            </a:r>
          </a:p>
          <a:p>
            <a:pPr lvl="1"/>
            <a:r>
              <a:rPr lang="en-IT" sz="1400" dirty="0"/>
              <a:t>activityName: the type of entry (“Corsa”: Run, “Bici”: bike, “Camminata”: Walk)</a:t>
            </a:r>
          </a:p>
          <a:p>
            <a:pPr lvl="1"/>
            <a:r>
              <a:rPr lang="en-IT" sz="1400" dirty="0"/>
              <a:t>averageHeartRate: the average heart rate during the session</a:t>
            </a:r>
          </a:p>
          <a:p>
            <a:pPr lvl="1"/>
            <a:r>
              <a:rPr lang="en-IT" sz="1400" dirty="0"/>
              <a:t>calories: the active calories spent during the session</a:t>
            </a:r>
          </a:p>
          <a:p>
            <a:pPr lvl="1"/>
            <a:r>
              <a:rPr lang="en-IT" sz="1400" dirty="0"/>
              <a:t>distance: the distance covered during the session</a:t>
            </a:r>
          </a:p>
          <a:p>
            <a:pPr lvl="1"/>
            <a:r>
              <a:rPr lang="en-IT" sz="1400" dirty="0"/>
              <a:t>distanceUnit: the unit of the “distance” field</a:t>
            </a:r>
          </a:p>
          <a:p>
            <a:pPr lvl="1"/>
            <a:r>
              <a:rPr lang="en-IT" sz="1400" dirty="0"/>
              <a:t>duration: the total duration of the session (in ms)</a:t>
            </a:r>
          </a:p>
          <a:p>
            <a:pPr lvl="1"/>
            <a:r>
              <a:rPr lang="en-IT" sz="1400" dirty="0"/>
              <a:t>activeDuration: the total active duration of the session (in ms)</a:t>
            </a:r>
          </a:p>
          <a:p>
            <a:pPr lvl="1"/>
            <a:r>
              <a:rPr lang="en-IT" sz="1400" dirty="0"/>
              <a:t>steps: the total number of steps done during the session (if “Corsa” or ”Camminata”)</a:t>
            </a:r>
          </a:p>
          <a:p>
            <a:pPr lvl="1"/>
            <a:r>
              <a:rPr lang="en-IT" sz="1400" dirty="0"/>
              <a:t>logType: how this record was logged (“tracker” or “auto_detected”)</a:t>
            </a:r>
          </a:p>
          <a:p>
            <a:pPr lvl="1"/>
            <a:r>
              <a:rPr lang="en-IT" sz="1400" dirty="0"/>
              <a:t>heartRateZones: a list that summarizes the number of minutes and calories</a:t>
            </a:r>
            <a:br>
              <a:rPr lang="en-IT" sz="1400" dirty="0"/>
            </a:br>
            <a:r>
              <a:rPr lang="en-IT" sz="1400" dirty="0"/>
              <a:t>spent in specific heart rate ranges (from min to max)</a:t>
            </a:r>
          </a:p>
          <a:p>
            <a:pPr lvl="1"/>
            <a:r>
              <a:rPr lang="en-IT" sz="1400" dirty="0"/>
              <a:t>speed: the average speed (in km/h)</a:t>
            </a:r>
          </a:p>
          <a:p>
            <a:pPr lvl="1"/>
            <a:r>
              <a:rPr lang="en-IT" sz="1400" dirty="0"/>
              <a:t>vo2max: the estimated running VO2Max (only for “Corsa” activities)</a:t>
            </a:r>
          </a:p>
          <a:p>
            <a:pPr lvl="1"/>
            <a:r>
              <a:rPr lang="en-IT" sz="1400" dirty="0"/>
              <a:t>elevationGain: the elevation gained during the session</a:t>
            </a:r>
          </a:p>
          <a:p>
            <a:pPr lvl="1"/>
            <a:r>
              <a:rPr lang="en-IT" sz="1400" dirty="0"/>
              <a:t>time: the starting time of the session (format hh:mm:ss)</a:t>
            </a:r>
          </a:p>
          <a:p>
            <a:pPr lvl="1"/>
            <a:endParaRPr lang="en-IT" sz="1400" dirty="0"/>
          </a:p>
          <a:p>
            <a:r>
              <a:rPr lang="en-IT" sz="1800" b="1" dirty="0"/>
              <a:t>Note</a:t>
            </a:r>
            <a:r>
              <a:rPr lang="en-IT" sz="1800" dirty="0"/>
              <a:t>: different activity types can have (slightly) different fields</a:t>
            </a:r>
          </a:p>
          <a:p>
            <a:r>
              <a:rPr lang="en-IT" sz="1800" b="1" dirty="0"/>
              <a:t>Note</a:t>
            </a:r>
            <a:r>
              <a:rPr lang="en-IT" sz="1800" dirty="0"/>
              <a:t>: there can be days without data</a:t>
            </a:r>
          </a:p>
          <a:p>
            <a:endParaRPr lang="en-IT" sz="1800" dirty="0"/>
          </a:p>
        </p:txBody>
      </p:sp>
      <p:sp>
        <p:nvSpPr>
          <p:cNvPr id="4" name="Slide Number Placeholder 3">
            <a:extLst>
              <a:ext uri="{FF2B5EF4-FFF2-40B4-BE49-F238E27FC236}">
                <a16:creationId xmlns:a16="http://schemas.microsoft.com/office/drawing/2014/main" id="{5942F582-187B-E2DF-8C89-5837C0735FB9}"/>
              </a:ext>
            </a:extLst>
          </p:cNvPr>
          <p:cNvSpPr>
            <a:spLocks noGrp="1"/>
          </p:cNvSpPr>
          <p:nvPr>
            <p:ph type="sldNum" sz="quarter" idx="12"/>
          </p:nvPr>
        </p:nvSpPr>
        <p:spPr/>
        <p:txBody>
          <a:bodyPr/>
          <a:lstStyle/>
          <a:p>
            <a:fld id="{31DE2C5B-556E-47B8-A792-024C2FCA4ACC}" type="slidenum">
              <a:rPr lang="en-GB" smtClean="0"/>
              <a:t>46</a:t>
            </a:fld>
            <a:endParaRPr lang="en-GB" dirty="0"/>
          </a:p>
        </p:txBody>
      </p:sp>
      <p:sp>
        <p:nvSpPr>
          <p:cNvPr id="6" name="TextBox 5">
            <a:extLst>
              <a:ext uri="{FF2B5EF4-FFF2-40B4-BE49-F238E27FC236}">
                <a16:creationId xmlns:a16="http://schemas.microsoft.com/office/drawing/2014/main" id="{1CA0C2E3-0C87-C767-9E82-38DE747A35AC}"/>
              </a:ext>
            </a:extLst>
          </p:cNvPr>
          <p:cNvSpPr txBox="1"/>
          <p:nvPr/>
        </p:nvSpPr>
        <p:spPr>
          <a:xfrm>
            <a:off x="7154869" y="1160666"/>
            <a:ext cx="6097348" cy="5370701"/>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"Corsa",</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143,</a:t>
            </a:r>
          </a:p>
          <a:p>
            <a:r>
              <a:rPr lang="en-GB" sz="700" b="0" dirty="0">
                <a:effectLst/>
                <a:latin typeface="Menlo" panose="020B0609030804020204" pitchFamily="49" charset="0"/>
              </a:rPr>
              <a:t>        "calories": 727,</a:t>
            </a:r>
          </a:p>
          <a:p>
            <a:r>
              <a:rPr lang="en-GB" sz="700" b="0" dirty="0">
                <a:effectLst/>
                <a:latin typeface="Menlo" panose="020B0609030804020204" pitchFamily="49" charset="0"/>
              </a:rPr>
              <a:t>        "distance": 8.474117,</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3.548E+6,</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3.214E+6,</a:t>
            </a:r>
          </a:p>
          <a:p>
            <a:r>
              <a:rPr lang="en-GB" sz="700" b="0" dirty="0">
                <a:effectLst/>
                <a:latin typeface="Menlo" panose="020B0609030804020204" pitchFamily="49" charset="0"/>
              </a:rPr>
              <a:t>        "steps": 8604,</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3,</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30.146219999999971</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137,</a:t>
            </a:r>
          </a:p>
          <a:p>
            <a:r>
              <a:rPr lang="en-GB" sz="700" b="0" dirty="0">
                <a:effectLst/>
                <a:latin typeface="Menlo" panose="020B0609030804020204" pitchFamily="49" charset="0"/>
              </a:rPr>
              <a:t>                "minutes": 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97.13782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137,</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48,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659.73843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0,</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0</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9.4981754822650917,</a:t>
            </a:r>
          </a:p>
          <a:p>
            <a:r>
              <a:rPr lang="en-GB" sz="700" b="0" dirty="0">
                <a:effectLst/>
                <a:latin typeface="Menlo" panose="020B0609030804020204" pitchFamily="49" charset="0"/>
              </a:rPr>
              <a:t>        "vo2Max": {</a:t>
            </a:r>
          </a:p>
          <a:p>
            <a:r>
              <a:rPr lang="en-GB" sz="700" b="0" dirty="0">
                <a:effectLst/>
                <a:latin typeface="Menlo" panose="020B0609030804020204" pitchFamily="49" charset="0"/>
              </a:rPr>
              <a:t>            "vo2Max": 48.77853</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28.042,</a:t>
            </a:r>
          </a:p>
          <a:p>
            <a:r>
              <a:rPr lang="en-GB" sz="700" b="0" dirty="0">
                <a:effectLst/>
                <a:latin typeface="Menlo" panose="020B0609030804020204" pitchFamily="49" charset="0"/>
              </a:rPr>
              <a:t>        "time": "11:22:43"</a:t>
            </a:r>
          </a:p>
          <a:p>
            <a:r>
              <a:rPr lang="en-GB" sz="700" b="0" dirty="0">
                <a:effectLst/>
                <a:latin typeface="Menlo" panose="020B0609030804020204" pitchFamily="49" charset="0"/>
              </a:rPr>
              <a:t>    },</a:t>
            </a:r>
            <a:endParaRPr lang="en-GB" sz="700" dirty="0">
              <a:latin typeface="Menlo" panose="020B0609030804020204" pitchFamily="49" charset="0"/>
            </a:endParaRPr>
          </a:p>
          <a:p>
            <a:endParaRPr lang="en-GB" sz="700" b="0" dirty="0">
              <a:effectLst/>
              <a:latin typeface="Menlo" panose="020B0609030804020204" pitchFamily="49" charset="0"/>
            </a:endParaRPr>
          </a:p>
        </p:txBody>
      </p:sp>
      <p:sp>
        <p:nvSpPr>
          <p:cNvPr id="5" name="TextBox 4">
            <a:extLst>
              <a:ext uri="{FF2B5EF4-FFF2-40B4-BE49-F238E27FC236}">
                <a16:creationId xmlns:a16="http://schemas.microsoft.com/office/drawing/2014/main" id="{7E790A02-CB85-2544-9B72-CD047002E125}"/>
              </a:ext>
            </a:extLst>
          </p:cNvPr>
          <p:cNvSpPr txBox="1"/>
          <p:nvPr/>
        </p:nvSpPr>
        <p:spPr>
          <a:xfrm>
            <a:off x="9321510" y="1305759"/>
            <a:ext cx="6097348" cy="4832092"/>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a:t>
            </a:r>
            <a:r>
              <a:rPr lang="en-GB" sz="700" b="0" dirty="0" err="1">
                <a:effectLst/>
                <a:latin typeface="Menlo" panose="020B0609030804020204" pitchFamily="49" charset="0"/>
              </a:rPr>
              <a:t>Bici</a:t>
            </a:r>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150,</a:t>
            </a:r>
          </a:p>
          <a:p>
            <a:r>
              <a:rPr lang="en-GB" sz="700" b="0" dirty="0">
                <a:effectLst/>
                <a:latin typeface="Menlo" panose="020B0609030804020204" pitchFamily="49" charset="0"/>
              </a:rPr>
              <a:t>        "calories": 3893,</a:t>
            </a:r>
          </a:p>
          <a:p>
            <a:r>
              <a:rPr lang="en-GB" sz="700" b="0" dirty="0">
                <a:effectLst/>
                <a:latin typeface="Menlo" panose="020B0609030804020204" pitchFamily="49" charset="0"/>
              </a:rPr>
              <a:t>        "distance": 140.143695,</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2.0901E+7,</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1.756E+7,</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28,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214.83527999999842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136,</a:t>
            </a:r>
          </a:p>
          <a:p>
            <a:r>
              <a:rPr lang="en-GB" sz="700" b="0" dirty="0">
                <a:effectLst/>
                <a:latin typeface="Menlo" panose="020B0609030804020204" pitchFamily="49" charset="0"/>
              </a:rPr>
              <a:t>                "minutes": 64,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664.55027999999993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136,</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232,</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3167.1500100000012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24,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377.76059999999995</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28.734978587699313,</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663.55,</a:t>
            </a:r>
          </a:p>
          <a:p>
            <a:r>
              <a:rPr lang="en-GB" sz="700" b="0" dirty="0">
                <a:effectLst/>
                <a:latin typeface="Menlo" panose="020B0609030804020204" pitchFamily="49" charset="0"/>
              </a:rPr>
              <a:t>        "time": "11:03:54"</a:t>
            </a:r>
          </a:p>
          <a:p>
            <a:r>
              <a:rPr lang="en-GB" sz="700" b="0" dirty="0">
                <a:effectLst/>
                <a:latin typeface="Menlo" panose="020B0609030804020204" pitchFamily="49" charset="0"/>
              </a:rPr>
              <a:t>    },</a:t>
            </a:r>
            <a:r>
              <a:rPr lang="en-GB" sz="700" dirty="0">
                <a:latin typeface="Menlo" panose="020B0609030804020204" pitchFamily="49" charset="0"/>
              </a:rPr>
              <a:t>...</a:t>
            </a:r>
          </a:p>
          <a:p>
            <a:r>
              <a:rPr lang="en-GB" sz="700" b="0" dirty="0">
                <a:effectLst/>
                <a:latin typeface="Menlo" panose="020B0609030804020204" pitchFamily="49" charset="0"/>
              </a:rPr>
              <a:t>]</a:t>
            </a:r>
          </a:p>
        </p:txBody>
      </p:sp>
    </p:spTree>
    <p:extLst>
      <p:ext uri="{BB962C8B-B14F-4D97-AF65-F5344CB8AC3E}">
        <p14:creationId xmlns:p14="http://schemas.microsoft.com/office/powerpoint/2010/main" val="152626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0462-43F0-5E62-AA7A-94B546D43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AE91-A4B0-2BEE-5104-CE4FB9F0D69D}"/>
              </a:ext>
            </a:extLst>
          </p:cNvPr>
          <p:cNvSpPr>
            <a:spLocks noGrp="1"/>
          </p:cNvSpPr>
          <p:nvPr>
            <p:ph type="title"/>
          </p:nvPr>
        </p:nvSpPr>
        <p:spPr/>
        <p:txBody>
          <a:bodyPr>
            <a:normAutofit/>
          </a:bodyPr>
          <a:lstStyle/>
          <a:p>
            <a:r>
              <a:rPr lang="en-IT"/>
              <a:t>Sleep</a:t>
            </a:r>
            <a:endParaRPr lang="en-IT" dirty="0"/>
          </a:p>
        </p:txBody>
      </p:sp>
      <p:sp>
        <p:nvSpPr>
          <p:cNvPr id="3" name="Content Placeholder 2">
            <a:extLst>
              <a:ext uri="{FF2B5EF4-FFF2-40B4-BE49-F238E27FC236}">
                <a16:creationId xmlns:a16="http://schemas.microsoft.com/office/drawing/2014/main" id="{BF71A747-510E-5181-4360-E5E8001AA001}"/>
              </a:ext>
            </a:extLst>
          </p:cNvPr>
          <p:cNvSpPr>
            <a:spLocks noGrp="1"/>
          </p:cNvSpPr>
          <p:nvPr>
            <p:ph idx="1"/>
          </p:nvPr>
        </p:nvSpPr>
        <p:spPr>
          <a:xfrm>
            <a:off x="428172" y="1361167"/>
            <a:ext cx="11368314" cy="5334907"/>
          </a:xfrm>
        </p:spPr>
        <p:txBody>
          <a:bodyPr>
            <a:normAutofit lnSpcReduction="10000"/>
          </a:bodyPr>
          <a:lstStyle/>
          <a:p>
            <a:r>
              <a:rPr lang="en-IT" sz="2000" dirty="0"/>
              <a:t>Sleep: a list with 1 entry for each sleep session</a:t>
            </a:r>
            <a:br>
              <a:rPr lang="en-IT" sz="2000" dirty="0"/>
            </a:br>
            <a:endParaRPr lang="en-IT" sz="2000" dirty="0"/>
          </a:p>
          <a:p>
            <a:r>
              <a:rPr lang="en-IT" sz="2000" dirty="0"/>
              <a:t>Fields meaning:</a:t>
            </a:r>
          </a:p>
          <a:p>
            <a:pPr lvl="1"/>
            <a:r>
              <a:rPr lang="en-IT" sz="1600" dirty="0"/>
              <a:t>dateOfSleep: day associated to the sleep entry (MM-DD format)</a:t>
            </a:r>
          </a:p>
          <a:p>
            <a:pPr lvl="1"/>
            <a:r>
              <a:rPr lang="en-IT" sz="1600" dirty="0"/>
              <a:t>startTime: the starting timestamp of the sleep (MM-DD hh:mm:ss format)</a:t>
            </a:r>
          </a:p>
          <a:p>
            <a:pPr lvl="1"/>
            <a:r>
              <a:rPr lang="en-IT" sz="1600" dirty="0"/>
              <a:t>endTime: the ending timestamp of the sleep (MM-DD hh:mm:ss format)</a:t>
            </a:r>
          </a:p>
          <a:p>
            <a:pPr lvl="1"/>
            <a:r>
              <a:rPr lang="en-IT" sz="1600" dirty="0"/>
              <a:t>duration: the duration of the sleep session (in ms)</a:t>
            </a:r>
          </a:p>
          <a:p>
            <a:pPr lvl="1"/>
            <a:r>
              <a:rPr lang="en-IT" sz="1600" dirty="0"/>
              <a:t>minutesToFallAsleep: the number of minutes spent to fall asleep</a:t>
            </a:r>
          </a:p>
          <a:p>
            <a:pPr lvl="1"/>
            <a:r>
              <a:rPr lang="en-IT" sz="1600" dirty="0"/>
              <a:t>minutesAsleep: the number of minutes asleep during the sleep entry</a:t>
            </a:r>
          </a:p>
          <a:p>
            <a:pPr lvl="1"/>
            <a:r>
              <a:rPr lang="en-IT" sz="1600" dirty="0"/>
              <a:t>minutesAwake: the number of minutes awake during the sleep entry</a:t>
            </a:r>
          </a:p>
          <a:p>
            <a:pPr lvl="1"/>
            <a:r>
              <a:rPr lang="en-IT" sz="1600" dirty="0"/>
              <a:t>minutesAfterWakeup: the number of minutes the user spent in bed after waking up</a:t>
            </a:r>
          </a:p>
          <a:p>
            <a:pPr lvl="1"/>
            <a:r>
              <a:rPr lang="en-IT" sz="1600" dirty="0"/>
              <a:t>efficiency: the estimated sleep efficiency (from 0 to 100) </a:t>
            </a:r>
          </a:p>
          <a:p>
            <a:pPr lvl="1"/>
            <a:r>
              <a:rPr lang="en-IT" sz="1600" dirty="0"/>
              <a:t>logType: how the entry was logged (always “auto_detected”)</a:t>
            </a:r>
          </a:p>
          <a:p>
            <a:pPr lvl="1"/>
            <a:r>
              <a:rPr lang="en-IT" sz="1600" dirty="0"/>
              <a:t>mainSleep: a boolean indicating if the entry corresponds to the main sleep session</a:t>
            </a:r>
          </a:p>
          <a:p>
            <a:pPr lvl="1"/>
            <a:r>
              <a:rPr lang="en-IT" sz="1600" dirty="0"/>
              <a:t>levels: a summary of the sleeping stages (deep/wake/light/rem/restless) during the sleep session</a:t>
            </a:r>
          </a:p>
          <a:p>
            <a:pPr lvl="1"/>
            <a:r>
              <a:rPr lang="en-IT" sz="1600" dirty="0"/>
              <a:t>data: the stage profile of the sleep session. Each entry contains the starting timestamp, the level,</a:t>
            </a:r>
            <a:br>
              <a:rPr lang="en-IT" sz="1600" dirty="0"/>
            </a:br>
            <a:r>
              <a:rPr lang="en-IT" sz="1600" dirty="0"/>
              <a:t>and how much it lasted. </a:t>
            </a:r>
          </a:p>
          <a:p>
            <a:pPr lvl="1"/>
            <a:endParaRPr lang="en-IT" sz="1600" dirty="0"/>
          </a:p>
          <a:p>
            <a:r>
              <a:rPr lang="en-IT" sz="2000" b="1" dirty="0"/>
              <a:t>Note</a:t>
            </a:r>
            <a:r>
              <a:rPr lang="en-IT" sz="2000" dirty="0"/>
              <a:t>: there can be days without data </a:t>
            </a:r>
          </a:p>
        </p:txBody>
      </p:sp>
      <p:sp>
        <p:nvSpPr>
          <p:cNvPr id="4" name="Slide Number Placeholder 3">
            <a:extLst>
              <a:ext uri="{FF2B5EF4-FFF2-40B4-BE49-F238E27FC236}">
                <a16:creationId xmlns:a16="http://schemas.microsoft.com/office/drawing/2014/main" id="{16C860CF-890E-7C37-3BCC-A33E4DAC14E0}"/>
              </a:ext>
            </a:extLst>
          </p:cNvPr>
          <p:cNvSpPr>
            <a:spLocks noGrp="1"/>
          </p:cNvSpPr>
          <p:nvPr>
            <p:ph type="sldNum" sz="quarter" idx="12"/>
          </p:nvPr>
        </p:nvSpPr>
        <p:spPr/>
        <p:txBody>
          <a:bodyPr/>
          <a:lstStyle/>
          <a:p>
            <a:fld id="{31DE2C5B-556E-47B8-A792-024C2FCA4ACC}" type="slidenum">
              <a:rPr lang="en-GB" smtClean="0"/>
              <a:t>47</a:t>
            </a:fld>
            <a:endParaRPr lang="en-GB" dirty="0"/>
          </a:p>
        </p:txBody>
      </p:sp>
      <p:sp>
        <p:nvSpPr>
          <p:cNvPr id="6" name="TextBox 5">
            <a:extLst>
              <a:ext uri="{FF2B5EF4-FFF2-40B4-BE49-F238E27FC236}">
                <a16:creationId xmlns:a16="http://schemas.microsoft.com/office/drawing/2014/main" id="{CF92C6C7-BED7-2FDA-DB28-96FB48248580}"/>
              </a:ext>
            </a:extLst>
          </p:cNvPr>
          <p:cNvSpPr txBox="1"/>
          <p:nvPr/>
        </p:nvSpPr>
        <p:spPr>
          <a:xfrm>
            <a:off x="9022651" y="1361167"/>
            <a:ext cx="6097348" cy="5355312"/>
          </a:xfrm>
          <a:prstGeom prst="rect">
            <a:avLst/>
          </a:prstGeom>
          <a:noFill/>
        </p:spPr>
        <p:txBody>
          <a:bodyPr wrap="square">
            <a:spAutoFit/>
          </a:bodyPr>
          <a:lstStyle/>
          <a:p>
            <a:r>
              <a:rPr lang="en-GB" sz="600" b="0" dirty="0">
                <a:effectLst/>
                <a:latin typeface="Menlo" panose="020B0609030804020204" pitchFamily="49" charset="0"/>
              </a:rPr>
              <a:t>[</a:t>
            </a:r>
          </a:p>
          <a:p>
            <a:r>
              <a:rPr lang="en-GB" sz="600" b="0" dirty="0">
                <a:effectLst/>
                <a:latin typeface="Menlo" panose="020B0609030804020204" pitchFamily="49" charset="0"/>
              </a:rPr>
              <a:t>{</a:t>
            </a:r>
          </a:p>
          <a:p>
            <a:r>
              <a:rPr lang="en-GB" sz="600" b="0" dirty="0">
                <a:effectLst/>
                <a:latin typeface="Menlo" panose="020B0609030804020204" pitchFamily="49" charset="0"/>
              </a:rPr>
              <a:t>    "</a:t>
            </a:r>
            <a:r>
              <a:rPr lang="en-GB" sz="600" b="0" dirty="0" err="1">
                <a:effectLst/>
                <a:latin typeface="Menlo" panose="020B0609030804020204" pitchFamily="49" charset="0"/>
              </a:rPr>
              <a:t>dateOfSleep</a:t>
            </a:r>
            <a:r>
              <a:rPr lang="en-GB" sz="600" b="0" dirty="0">
                <a:effectLst/>
                <a:latin typeface="Menlo" panose="020B0609030804020204" pitchFamily="49" charset="0"/>
              </a:rPr>
              <a:t>": "02-14",</a:t>
            </a:r>
          </a:p>
          <a:p>
            <a:r>
              <a:rPr lang="en-GB" sz="600" b="0" dirty="0">
                <a:effectLst/>
                <a:latin typeface="Menlo" panose="020B0609030804020204" pitchFamily="49" charset="0"/>
              </a:rPr>
              <a:t>    "</a:t>
            </a:r>
            <a:r>
              <a:rPr lang="en-GB" sz="600" b="0" dirty="0" err="1">
                <a:effectLst/>
                <a:latin typeface="Menlo" panose="020B0609030804020204" pitchFamily="49" charset="0"/>
              </a:rPr>
              <a:t>startTime</a:t>
            </a:r>
            <a:r>
              <a:rPr lang="en-GB" sz="600" b="0" dirty="0">
                <a:effectLst/>
                <a:latin typeface="Menlo" panose="020B0609030804020204" pitchFamily="49" charset="0"/>
              </a:rPr>
              <a:t>": "02-13 22:44:00",</a:t>
            </a:r>
          </a:p>
          <a:p>
            <a:r>
              <a:rPr lang="en-GB" sz="600" b="0" dirty="0">
                <a:effectLst/>
                <a:latin typeface="Menlo" panose="020B0609030804020204" pitchFamily="49" charset="0"/>
              </a:rPr>
              <a:t>    "</a:t>
            </a:r>
            <a:r>
              <a:rPr lang="en-GB" sz="600" b="0" dirty="0" err="1">
                <a:effectLst/>
                <a:latin typeface="Menlo" panose="020B0609030804020204" pitchFamily="49" charset="0"/>
              </a:rPr>
              <a:t>endTime</a:t>
            </a:r>
            <a:r>
              <a:rPr lang="en-GB" sz="600" b="0" dirty="0">
                <a:effectLst/>
                <a:latin typeface="Menlo" panose="020B0609030804020204" pitchFamily="49" charset="0"/>
              </a:rPr>
              <a:t>": "02-14 06:36:30",</a:t>
            </a:r>
          </a:p>
          <a:p>
            <a:r>
              <a:rPr lang="en-GB" sz="600" b="0" dirty="0">
                <a:effectLst/>
                <a:latin typeface="Menlo" panose="020B0609030804020204" pitchFamily="49" charset="0"/>
              </a:rPr>
              <a:t>    "duration": 2.832E+7,</a:t>
            </a:r>
          </a:p>
          <a:p>
            <a:r>
              <a:rPr lang="en-GB" sz="600" b="0" dirty="0">
                <a:effectLst/>
                <a:latin typeface="Menlo" panose="020B0609030804020204" pitchFamily="49" charset="0"/>
              </a:rPr>
              <a:t>    "</a:t>
            </a:r>
            <a:r>
              <a:rPr lang="en-GB" sz="600" b="0" dirty="0" err="1">
                <a:effectLst/>
                <a:latin typeface="Menlo" panose="020B0609030804020204" pitchFamily="49" charset="0"/>
              </a:rPr>
              <a:t>minutesToFallAsleep</a:t>
            </a:r>
            <a:r>
              <a:rPr lang="en-GB" sz="600" b="0" dirty="0">
                <a:effectLst/>
                <a:latin typeface="Menlo" panose="020B0609030804020204" pitchFamily="49" charset="0"/>
              </a:rPr>
              <a:t>": 0,</a:t>
            </a:r>
          </a:p>
          <a:p>
            <a:r>
              <a:rPr lang="en-GB" sz="600" b="0" dirty="0">
                <a:effectLst/>
                <a:latin typeface="Menlo" panose="020B0609030804020204" pitchFamily="49" charset="0"/>
              </a:rPr>
              <a:t>    "</a:t>
            </a:r>
            <a:r>
              <a:rPr lang="en-GB" sz="600" b="0" dirty="0" err="1">
                <a:effectLst/>
                <a:latin typeface="Menlo" panose="020B0609030804020204" pitchFamily="49" charset="0"/>
              </a:rPr>
              <a:t>minutesAsleep</a:t>
            </a:r>
            <a:r>
              <a:rPr lang="en-GB" sz="600" b="0" dirty="0">
                <a:effectLst/>
                <a:latin typeface="Menlo" panose="020B0609030804020204" pitchFamily="49" charset="0"/>
              </a:rPr>
              <a:t>": 429,</a:t>
            </a:r>
          </a:p>
          <a:p>
            <a:r>
              <a:rPr lang="en-GB" sz="600" b="0" dirty="0">
                <a:effectLst/>
                <a:latin typeface="Menlo" panose="020B0609030804020204" pitchFamily="49" charset="0"/>
              </a:rPr>
              <a:t>    "</a:t>
            </a:r>
            <a:r>
              <a:rPr lang="en-GB" sz="600" b="0" dirty="0" err="1">
                <a:effectLst/>
                <a:latin typeface="Menlo" panose="020B0609030804020204" pitchFamily="49" charset="0"/>
              </a:rPr>
              <a:t>minutesAwake</a:t>
            </a:r>
            <a:r>
              <a:rPr lang="en-GB" sz="600" b="0" dirty="0">
                <a:effectLst/>
                <a:latin typeface="Menlo" panose="020B0609030804020204" pitchFamily="49" charset="0"/>
              </a:rPr>
              <a:t>": 43,</a:t>
            </a:r>
          </a:p>
          <a:p>
            <a:r>
              <a:rPr lang="en-GB" sz="600" b="0" dirty="0">
                <a:effectLst/>
                <a:latin typeface="Menlo" panose="020B0609030804020204" pitchFamily="49" charset="0"/>
              </a:rPr>
              <a:t>    "</a:t>
            </a:r>
            <a:r>
              <a:rPr lang="en-GB" sz="600" b="0" dirty="0" err="1">
                <a:effectLst/>
                <a:latin typeface="Menlo" panose="020B0609030804020204" pitchFamily="49" charset="0"/>
              </a:rPr>
              <a:t>minutesAfterWakeup</a:t>
            </a:r>
            <a:r>
              <a:rPr lang="en-GB" sz="600" b="0" dirty="0">
                <a:effectLst/>
                <a:latin typeface="Menlo" panose="020B0609030804020204" pitchFamily="49" charset="0"/>
              </a:rPr>
              <a:t>": 3,</a:t>
            </a:r>
          </a:p>
          <a:p>
            <a:r>
              <a:rPr lang="en-GB" sz="600" b="0" dirty="0">
                <a:effectLst/>
                <a:latin typeface="Menlo" panose="020B0609030804020204" pitchFamily="49" charset="0"/>
              </a:rPr>
              <a:t>    "</a:t>
            </a:r>
            <a:r>
              <a:rPr lang="en-GB" sz="600" b="0" dirty="0" err="1">
                <a:effectLst/>
                <a:latin typeface="Menlo" panose="020B0609030804020204" pitchFamily="49" charset="0"/>
              </a:rPr>
              <a:t>timeInBed</a:t>
            </a:r>
            <a:r>
              <a:rPr lang="en-GB" sz="600" b="0" dirty="0">
                <a:effectLst/>
                <a:latin typeface="Menlo" panose="020B0609030804020204" pitchFamily="49" charset="0"/>
              </a:rPr>
              <a:t>": 472,</a:t>
            </a:r>
          </a:p>
          <a:p>
            <a:r>
              <a:rPr lang="en-GB" sz="600" b="0" dirty="0">
                <a:effectLst/>
                <a:latin typeface="Menlo" panose="020B0609030804020204" pitchFamily="49" charset="0"/>
              </a:rPr>
              <a:t>    "efficiency": 96,</a:t>
            </a:r>
          </a:p>
          <a:p>
            <a:r>
              <a:rPr lang="en-GB" sz="600" b="0" dirty="0">
                <a:effectLst/>
                <a:latin typeface="Menlo" panose="020B0609030804020204" pitchFamily="49" charset="0"/>
              </a:rPr>
              <a:t>    "</a:t>
            </a:r>
            <a:r>
              <a:rPr lang="en-GB" sz="600" b="0" dirty="0" err="1">
                <a:effectLst/>
                <a:latin typeface="Menlo" panose="020B0609030804020204" pitchFamily="49" charset="0"/>
              </a:rPr>
              <a:t>logType</a:t>
            </a:r>
            <a:r>
              <a:rPr lang="en-GB" sz="600" b="0" dirty="0">
                <a:effectLst/>
                <a:latin typeface="Menlo" panose="020B0609030804020204" pitchFamily="49" charset="0"/>
              </a:rPr>
              <a:t>": "</a:t>
            </a:r>
            <a:r>
              <a:rPr lang="en-GB" sz="600" b="0" dirty="0" err="1">
                <a:effectLst/>
                <a:latin typeface="Menlo" panose="020B0609030804020204" pitchFamily="49" charset="0"/>
              </a:rPr>
              <a:t>auto_detected</a:t>
            </a:r>
            <a:r>
              <a:rPr lang="en-GB" sz="600" b="0" dirty="0">
                <a:effectLst/>
                <a:latin typeface="Menlo" panose="020B0609030804020204" pitchFamily="49" charset="0"/>
              </a:rPr>
              <a:t>",</a:t>
            </a:r>
            <a:br>
              <a:rPr lang="en-GB" sz="600" b="0" dirty="0">
                <a:effectLst/>
                <a:latin typeface="Menlo" panose="020B0609030804020204" pitchFamily="49" charset="0"/>
              </a:rPr>
            </a:br>
            <a:r>
              <a:rPr lang="en-GB" sz="600" b="0" dirty="0">
                <a:effectLst/>
                <a:latin typeface="Menlo" panose="020B0609030804020204" pitchFamily="49" charset="0"/>
              </a:rPr>
              <a:t>    ”</a:t>
            </a:r>
            <a:r>
              <a:rPr lang="en-GB" sz="600" b="0" dirty="0" err="1">
                <a:effectLst/>
                <a:latin typeface="Menlo" panose="020B0609030804020204" pitchFamily="49" charset="0"/>
              </a:rPr>
              <a:t>mainSleep</a:t>
            </a:r>
            <a:r>
              <a:rPr lang="en-GB" sz="600" b="0" dirty="0">
                <a:effectLst/>
                <a:latin typeface="Menlo" panose="020B0609030804020204" pitchFamily="49" charset="0"/>
              </a:rPr>
              <a:t>": true,</a:t>
            </a:r>
          </a:p>
          <a:p>
            <a:r>
              <a:rPr lang="en-GB" sz="600" b="0" dirty="0">
                <a:effectLst/>
                <a:latin typeface="Menlo" panose="020B0609030804020204" pitchFamily="49" charset="0"/>
              </a:rPr>
              <a:t>    "levels": {</a:t>
            </a:r>
          </a:p>
          <a:p>
            <a:r>
              <a:rPr lang="en-GB" sz="600" b="0" dirty="0">
                <a:effectLst/>
                <a:latin typeface="Menlo" panose="020B0609030804020204" pitchFamily="49" charset="0"/>
              </a:rPr>
              <a:t>        "summary": {</a:t>
            </a:r>
          </a:p>
          <a:p>
            <a:r>
              <a:rPr lang="en-GB" sz="600" b="0" dirty="0">
                <a:effectLst/>
                <a:latin typeface="Menlo" panose="020B0609030804020204" pitchFamily="49" charset="0"/>
              </a:rPr>
              <a:t>            "deep": {</a:t>
            </a:r>
          </a:p>
          <a:p>
            <a:r>
              <a:rPr lang="en-GB" sz="600" b="0" dirty="0">
                <a:effectLst/>
                <a:latin typeface="Menlo" panose="020B0609030804020204" pitchFamily="49" charset="0"/>
              </a:rPr>
              <a:t>                "count": 5,</a:t>
            </a:r>
          </a:p>
          <a:p>
            <a:r>
              <a:rPr lang="en-GB" sz="600" b="0" dirty="0">
                <a:effectLst/>
                <a:latin typeface="Menlo" panose="020B0609030804020204" pitchFamily="49" charset="0"/>
              </a:rPr>
              <a:t>                "minutes": 106,</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86</a:t>
            </a:r>
          </a:p>
          <a:p>
            <a:r>
              <a:rPr lang="en-GB" sz="600" b="0" dirty="0">
                <a:effectLst/>
                <a:latin typeface="Menlo" panose="020B0609030804020204" pitchFamily="49" charset="0"/>
              </a:rPr>
              <a:t>            },</a:t>
            </a:r>
          </a:p>
          <a:p>
            <a:r>
              <a:rPr lang="en-GB" sz="600" b="0" dirty="0">
                <a:effectLst/>
                <a:latin typeface="Menlo" panose="020B0609030804020204" pitchFamily="49" charset="0"/>
              </a:rPr>
              <a:t>            "wake": {</a:t>
            </a:r>
          </a:p>
          <a:p>
            <a:r>
              <a:rPr lang="en-GB" sz="600" b="0" dirty="0">
                <a:effectLst/>
                <a:latin typeface="Menlo" panose="020B0609030804020204" pitchFamily="49" charset="0"/>
              </a:rPr>
              <a:t>                "count": 34,</a:t>
            </a:r>
          </a:p>
          <a:p>
            <a:r>
              <a:rPr lang="en-GB" sz="600" b="0" dirty="0">
                <a:effectLst/>
                <a:latin typeface="Menlo" panose="020B0609030804020204" pitchFamily="49" charset="0"/>
              </a:rPr>
              <a:t>                "minutes": 43,</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46</a:t>
            </a:r>
          </a:p>
          <a:p>
            <a:r>
              <a:rPr lang="en-GB" sz="600" b="0" dirty="0">
                <a:effectLst/>
                <a:latin typeface="Menlo" panose="020B0609030804020204" pitchFamily="49" charset="0"/>
              </a:rPr>
              <a:t>            },</a:t>
            </a:r>
          </a:p>
          <a:p>
            <a:r>
              <a:rPr lang="en-GB" sz="600" b="0" dirty="0">
                <a:effectLst/>
                <a:latin typeface="Menlo" panose="020B0609030804020204" pitchFamily="49" charset="0"/>
              </a:rPr>
              <a:t>            "light": {</a:t>
            </a:r>
          </a:p>
          <a:p>
            <a:r>
              <a:rPr lang="en-GB" sz="600" b="0" dirty="0">
                <a:effectLst/>
                <a:latin typeface="Menlo" panose="020B0609030804020204" pitchFamily="49" charset="0"/>
              </a:rPr>
              <a:t>                "count": 28,</a:t>
            </a:r>
          </a:p>
          <a:p>
            <a:r>
              <a:rPr lang="en-GB" sz="600" b="0" dirty="0">
                <a:effectLst/>
                <a:latin typeface="Menlo" panose="020B0609030804020204" pitchFamily="49" charset="0"/>
              </a:rPr>
              <a:t>                "minutes": 235,</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281</a:t>
            </a:r>
          </a:p>
          <a:p>
            <a:r>
              <a:rPr lang="en-GB" sz="600" b="0" dirty="0">
                <a:effectLst/>
                <a:latin typeface="Menlo" panose="020B0609030804020204" pitchFamily="49" charset="0"/>
              </a:rPr>
              <a:t>            },</a:t>
            </a:r>
          </a:p>
          <a:p>
            <a:r>
              <a:rPr lang="en-GB" sz="600" b="0" dirty="0">
                <a:effectLst/>
                <a:latin typeface="Menlo" panose="020B0609030804020204" pitchFamily="49" charset="0"/>
              </a:rPr>
              <a:t>            "rem": {</a:t>
            </a:r>
          </a:p>
          <a:p>
            <a:r>
              <a:rPr lang="en-GB" sz="600" b="0" dirty="0">
                <a:effectLst/>
                <a:latin typeface="Menlo" panose="020B0609030804020204" pitchFamily="49" charset="0"/>
              </a:rPr>
              <a:t>                "count": 11,</a:t>
            </a:r>
          </a:p>
          <a:p>
            <a:r>
              <a:rPr lang="en-GB" sz="600" b="0" dirty="0">
                <a:effectLst/>
                <a:latin typeface="Menlo" panose="020B0609030804020204" pitchFamily="49" charset="0"/>
              </a:rPr>
              <a:t>                "minutes": 88,</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101</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"data":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22:44:00",</a:t>
            </a:r>
          </a:p>
          <a:p>
            <a:r>
              <a:rPr lang="en-GB" sz="600" b="0" dirty="0">
                <a:effectLst/>
                <a:latin typeface="Menlo" panose="020B0609030804020204" pitchFamily="49" charset="0"/>
              </a:rPr>
              <a:t>                "level": "wake",</a:t>
            </a:r>
          </a:p>
          <a:p>
            <a:r>
              <a:rPr lang="en-GB" sz="600" b="0" dirty="0">
                <a:effectLst/>
                <a:latin typeface="Menlo" panose="020B0609030804020204" pitchFamily="49" charset="0"/>
              </a:rPr>
              <a:t>                "seconds": 30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22:44:30",</a:t>
            </a:r>
          </a:p>
          <a:p>
            <a:r>
              <a:rPr lang="en-GB" sz="600" b="0" dirty="0">
                <a:effectLst/>
                <a:latin typeface="Menlo" panose="020B0609030804020204" pitchFamily="49" charset="0"/>
              </a:rPr>
              <a:t>                "level": "light",</a:t>
            </a:r>
          </a:p>
          <a:p>
            <a:r>
              <a:rPr lang="en-GB" sz="600" b="0" dirty="0">
                <a:effectLst/>
                <a:latin typeface="Menlo" panose="020B0609030804020204" pitchFamily="49" charset="0"/>
              </a:rPr>
              <a:t>                "seconds": 150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22:47:00",</a:t>
            </a:r>
          </a:p>
          <a:p>
            <a:r>
              <a:rPr lang="en-GB" sz="600" b="0" dirty="0">
                <a:effectLst/>
                <a:latin typeface="Menlo" panose="020B0609030804020204" pitchFamily="49" charset="0"/>
              </a:rPr>
              <a:t>                "level": "deep",</a:t>
            </a:r>
          </a:p>
          <a:p>
            <a:r>
              <a:rPr lang="en-GB" sz="600" b="0" dirty="0">
                <a:effectLst/>
                <a:latin typeface="Menlo" panose="020B0609030804020204" pitchFamily="49" charset="0"/>
              </a:rPr>
              <a:t>                "seconds": 1860</a:t>
            </a:r>
          </a:p>
          <a:p>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a:t>
            </a:r>
          </a:p>
          <a:p>
            <a:r>
              <a:rPr lang="en-GB" sz="600" dirty="0">
                <a:latin typeface="Menlo" panose="020B0609030804020204" pitchFamily="49" charset="0"/>
              </a:rPr>
              <a:t>...</a:t>
            </a:r>
          </a:p>
          <a:p>
            <a:r>
              <a:rPr lang="en-GB" sz="600" b="0" dirty="0">
                <a:effectLst/>
                <a:latin typeface="Menlo" panose="020B0609030804020204" pitchFamily="49" charset="0"/>
              </a:rPr>
              <a:t>]</a:t>
            </a:r>
          </a:p>
        </p:txBody>
      </p:sp>
    </p:spTree>
    <p:extLst>
      <p:ext uri="{BB962C8B-B14F-4D97-AF65-F5344CB8AC3E}">
        <p14:creationId xmlns:p14="http://schemas.microsoft.com/office/powerpoint/2010/main" val="288456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alatino Linotype" panose="02040502050505030304" pitchFamily="18"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Palatino Linotype" panose="02040502050505030304" pitchFamily="18"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In hospital:</a:t>
            </a:r>
          </a:p>
          <a:p>
            <a:r>
              <a:rPr lang="en-GB" sz="2000" b="1" dirty="0"/>
              <a:t>Electrocardiogram (ECG)</a:t>
            </a:r>
            <a:r>
              <a:rPr lang="en-GB" sz="2000" dirty="0"/>
              <a:t>: electrical activity of the heart measured by on skin electrodes (usually 12) </a:t>
            </a:r>
          </a:p>
          <a:p>
            <a:r>
              <a:rPr lang="en-GB" sz="2000" dirty="0"/>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70" y="1610695"/>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67729" y="1974885"/>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Smartwatches</a:t>
            </a:r>
            <a:r>
              <a:rPr lang="en-GB" sz="1800" dirty="0"/>
              <a:t> use an optical sensor that shines light and measures changes in light </a:t>
            </a:r>
            <a:r>
              <a:rPr lang="en-GB" sz="1800" dirty="0" err="1"/>
              <a:t>absorpion</a:t>
            </a:r>
            <a:r>
              <a:rPr lang="en-GB" sz="1800" dirty="0"/>
              <a:t> to estimate changes in capillary blood volume</a:t>
            </a:r>
          </a:p>
          <a:p>
            <a:r>
              <a:rPr lang="en-GB" sz="1800" dirty="0"/>
              <a:t>Resulting signal: </a:t>
            </a:r>
            <a:r>
              <a:rPr lang="en-GB" sz="1800" dirty="0" err="1"/>
              <a:t>photoplethysmogram</a:t>
            </a:r>
            <a:r>
              <a:rPr lang="en-GB" sz="1800" dirty="0"/>
              <a:t> (PPG)</a:t>
            </a:r>
          </a:p>
          <a:p>
            <a:r>
              <a:rPr lang="en-GB" sz="1800" dirty="0"/>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5868940" y="4805641"/>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216537" y="4445041"/>
            <a:ext cx="3803489" cy="2318224"/>
          </a:xfrm>
          <a:prstGeom prst="rect">
            <a:avLst/>
          </a:prstGeom>
        </p:spPr>
      </p:pic>
      <p:sp>
        <p:nvSpPr>
          <p:cNvPr id="8" name="Segnaposto contenuto 7"/>
          <p:cNvSpPr>
            <a:spLocks noGrp="1"/>
          </p:cNvSpPr>
          <p:nvPr>
            <p:ph idx="1"/>
          </p:nvPr>
        </p:nvSpPr>
        <p:spPr>
          <a:xfrm>
            <a:off x="428172" y="1361168"/>
            <a:ext cx="11368314" cy="449180"/>
          </a:xfrm>
        </p:spPr>
        <p:txBody>
          <a:bodyPr>
            <a:normAutofit/>
          </a:bodyPr>
          <a:lstStyle/>
          <a:p>
            <a:r>
              <a:rPr lang="en-GB" sz="2000"/>
              <a:t>Wearable HR monitors for home use:</a:t>
            </a:r>
          </a:p>
        </p:txBody>
      </p:sp>
      <p:sp>
        <p:nvSpPr>
          <p:cNvPr id="9" name="Segnaposto contenuto 5"/>
          <p:cNvSpPr txBox="1">
            <a:spLocks/>
          </p:cNvSpPr>
          <p:nvPr/>
        </p:nvSpPr>
        <p:spPr>
          <a:xfrm>
            <a:off x="428172" y="1974885"/>
            <a:ext cx="4786379"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Holter monitor</a:t>
            </a:r>
            <a:r>
              <a:rPr lang="en-GB" sz="1800" dirty="0"/>
              <a:t>: portable ECG monitor, 5 electrodes placed on the chest</a:t>
            </a:r>
          </a:p>
          <a:p>
            <a:r>
              <a:rPr lang="en-GB" sz="1800" dirty="0"/>
              <a:t>Used for medical purpose</a:t>
            </a:r>
          </a:p>
          <a:p>
            <a:r>
              <a:rPr lang="en-GB" sz="1800" dirty="0"/>
              <a:t>Low portability, used for 24-72 hours</a:t>
            </a:r>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Chest straps</a:t>
            </a:r>
            <a:r>
              <a:rPr lang="en-GB" sz="1800" dirty="0"/>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 hospital/laboratory:</a:t>
            </a:r>
          </a:p>
          <a:p>
            <a:r>
              <a:rPr lang="en-US" sz="2000" b="1" dirty="0"/>
              <a:t>Biochemistry analyzers</a:t>
            </a:r>
            <a:endParaRPr lang="en-US" sz="2000" dirty="0"/>
          </a:p>
          <a:p>
            <a:pPr lvl="1"/>
            <a:r>
              <a:rPr lang="en-US" sz="1600" dirty="0"/>
              <a:t>Exploit a chemical reaction driven by specific enzymes (e.g., glucose-oxidase)</a:t>
            </a:r>
          </a:p>
          <a:p>
            <a:pPr lvl="1"/>
            <a:r>
              <a:rPr lang="en-US" sz="1600" dirty="0"/>
              <a:t>Invasive (blood sample required), only sparse measurements possible</a:t>
            </a:r>
          </a:p>
          <a:p>
            <a:pPr marL="0" indent="0" algn="ctr">
              <a:buNone/>
            </a:pPr>
            <a:r>
              <a:rPr lang="en-US" sz="2000" dirty="0"/>
              <a:t>At home: </a:t>
            </a:r>
          </a:p>
          <a:p>
            <a:r>
              <a:rPr lang="en-US" sz="2000" b="1" dirty="0"/>
              <a:t>Self-monitoring of blood glucose (SMBG) or glucometer</a:t>
            </a:r>
            <a:r>
              <a:rPr lang="en-US" sz="2000" dirty="0"/>
              <a:t>: </a:t>
            </a:r>
          </a:p>
          <a:p>
            <a:pPr lvl="1"/>
            <a:r>
              <a:rPr lang="en-US" sz="1600" dirty="0"/>
              <a:t>drop of capillary blood collected by </a:t>
            </a:r>
            <a:r>
              <a:rPr lang="en-US" sz="1600" dirty="0" err="1"/>
              <a:t>fingerprick</a:t>
            </a:r>
            <a:r>
              <a:rPr lang="en-US" sz="1600" dirty="0"/>
              <a:t> and put in a test strip </a:t>
            </a:r>
          </a:p>
          <a:p>
            <a:pPr lvl="1"/>
            <a:r>
              <a:rPr lang="en-US" sz="1600" dirty="0"/>
              <a:t>a portable glucose analyzer, through an electrochemical sensor, detects the BG concentration in the capillary blood</a:t>
            </a:r>
          </a:p>
          <a:p>
            <a:pPr lvl="1"/>
            <a:r>
              <a:rPr lang="en-US" sz="1600" dirty="0"/>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TotalTime>
  <Words>5727</Words>
  <Application>Microsoft Macintosh PowerPoint</Application>
  <PresentationFormat>Widescreen</PresentationFormat>
  <Paragraphs>895</Paragraphs>
  <Slides>47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Menlo</vt:lpstr>
      <vt:lpstr>Palatino</vt:lpstr>
      <vt:lpstr>Palatino Linotype</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Course program</vt:lpstr>
      <vt:lpstr>Course program</vt:lpstr>
      <vt:lpstr>Prerequisites &amp; End of class goals</vt:lpstr>
      <vt:lpstr>The exam</vt:lpstr>
      <vt:lpstr>Project: What’s the spirit here</vt:lpstr>
      <vt:lpstr>Project structure</vt:lpstr>
      <vt:lpstr>Grading</vt:lpstr>
      <vt:lpstr>Choose your target</vt:lpstr>
      <vt:lpstr>Choose your target</vt:lpstr>
      <vt:lpstr>Data source</vt:lpstr>
      <vt:lpstr>How to get data - The IMPACT backend</vt:lpstr>
      <vt:lpstr>Tutoring activities</vt:lpstr>
      <vt:lpstr>Discord server</vt:lpstr>
      <vt:lpstr>Appendix: Data source characteristics</vt:lpstr>
      <vt:lpstr>Focus on data – Calories</vt:lpstr>
      <vt:lpstr>Focus on data – Distance</vt:lpstr>
      <vt:lpstr>Focus on data – Steps</vt:lpstr>
      <vt:lpstr>Heart rate</vt:lpstr>
      <vt:lpstr>Resting heart rate</vt:lpstr>
      <vt:lpstr>Exercise</vt:lpstr>
      <vt:lpstr>Sleep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255</cp:revision>
  <dcterms:created xsi:type="dcterms:W3CDTF">2021-07-19T09:08:13Z</dcterms:created>
  <dcterms:modified xsi:type="dcterms:W3CDTF">2024-01-30T15:22:37Z</dcterms:modified>
</cp:coreProperties>
</file>